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20"/>
  </p:notesMasterIdLst>
  <p:sldIdLst>
    <p:sldId id="256" r:id="rId2"/>
    <p:sldId id="272" r:id="rId3"/>
    <p:sldId id="308" r:id="rId4"/>
    <p:sldId id="276" r:id="rId5"/>
    <p:sldId id="307" r:id="rId6"/>
    <p:sldId id="304" r:id="rId7"/>
    <p:sldId id="305" r:id="rId8"/>
    <p:sldId id="306" r:id="rId9"/>
    <p:sldId id="282" r:id="rId10"/>
    <p:sldId id="302" r:id="rId11"/>
    <p:sldId id="283" r:id="rId12"/>
    <p:sldId id="284" r:id="rId13"/>
    <p:sldId id="303" r:id="rId14"/>
    <p:sldId id="288" r:id="rId15"/>
    <p:sldId id="291" r:id="rId16"/>
    <p:sldId id="292" r:id="rId17"/>
    <p:sldId id="301" r:id="rId18"/>
    <p:sldId id="26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kka, Balu Kiran" initials="BBK" lastIdx="1" clrIdx="0">
    <p:extLst>
      <p:ext uri="{19B8F6BF-5375-455C-9EA6-DF929625EA0E}">
        <p15:presenceInfo xmlns:p15="http://schemas.microsoft.com/office/powerpoint/2012/main" userId="Bokka, Balu Kir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3A69B8-6AEB-E495-9502-840170BB0B3C}" v="4" dt="2024-11-14T19:55:42.625"/>
    <p1510:client id="{B38DE229-7A2E-3392-1484-D534C0F467E6}" v="29" dt="2024-11-15T02:09:46.730"/>
    <p1510:client id="{FE06447E-B329-224D-A46C-1E03A1AA7C97}" v="52" dt="2024-11-14T20:10:15.1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7AACCF-F0CE-4F39-A56E-373F0874975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AED65D6-4CB8-4C3F-A10C-37E4F2376F89}">
      <dgm:prSet/>
      <dgm:spPr/>
      <dgm:t>
        <a:bodyPr/>
        <a:lstStyle/>
        <a:p>
          <a:pPr>
            <a:lnSpc>
              <a:spcPct val="100000"/>
            </a:lnSpc>
          </a:pPr>
          <a:r>
            <a:rPr lang="en-US"/>
            <a:t>•By snowflaking the date attributes</a:t>
          </a:r>
        </a:p>
      </dgm:t>
    </dgm:pt>
    <dgm:pt modelId="{4383CDE7-3C2C-42E5-82B6-A64DD051C773}" type="parTrans" cxnId="{A21E6FF5-15F4-4703-B8CD-6FFCEC48C2F7}">
      <dgm:prSet/>
      <dgm:spPr/>
      <dgm:t>
        <a:bodyPr/>
        <a:lstStyle/>
        <a:p>
          <a:endParaRPr lang="en-US"/>
        </a:p>
      </dgm:t>
    </dgm:pt>
    <dgm:pt modelId="{1B45C851-2344-460B-86F8-8C9F8A7EDFB1}" type="sibTrans" cxnId="{A21E6FF5-15F4-4703-B8CD-6FFCEC48C2F7}">
      <dgm:prSet/>
      <dgm:spPr/>
      <dgm:t>
        <a:bodyPr/>
        <a:lstStyle/>
        <a:p>
          <a:pPr>
            <a:lnSpc>
              <a:spcPct val="100000"/>
            </a:lnSpc>
          </a:pPr>
          <a:endParaRPr lang="en-US"/>
        </a:p>
      </dgm:t>
    </dgm:pt>
    <dgm:pt modelId="{D79CD987-8D14-458D-B131-A643E6F5F093}">
      <dgm:prSet/>
      <dgm:spPr/>
      <dgm:t>
        <a:bodyPr/>
        <a:lstStyle/>
        <a:p>
          <a:pPr>
            <a:lnSpc>
              <a:spcPct val="100000"/>
            </a:lnSpc>
          </a:pPr>
          <a:r>
            <a:rPr lang="en-US"/>
            <a:t>•Snowflaking is to cut the width of the customer table</a:t>
          </a:r>
        </a:p>
      </dgm:t>
    </dgm:pt>
    <dgm:pt modelId="{AA84BE99-FFA4-42BE-A1C6-F553D3AD4619}" type="parTrans" cxnId="{B072E22A-356F-4FCE-967D-3E6E6B379E0E}">
      <dgm:prSet/>
      <dgm:spPr/>
      <dgm:t>
        <a:bodyPr/>
        <a:lstStyle/>
        <a:p>
          <a:endParaRPr lang="en-US"/>
        </a:p>
      </dgm:t>
    </dgm:pt>
    <dgm:pt modelId="{9FF28632-358A-43A6-BB0D-04E9BFC4D465}" type="sibTrans" cxnId="{B072E22A-356F-4FCE-967D-3E6E6B379E0E}">
      <dgm:prSet/>
      <dgm:spPr/>
      <dgm:t>
        <a:bodyPr/>
        <a:lstStyle/>
        <a:p>
          <a:pPr>
            <a:lnSpc>
              <a:spcPct val="100000"/>
            </a:lnSpc>
          </a:pPr>
          <a:endParaRPr lang="en-US"/>
        </a:p>
      </dgm:t>
    </dgm:pt>
    <dgm:pt modelId="{0B2EC5E0-83FC-4A87-BC2F-AAED94A2312D}">
      <dgm:prSet/>
      <dgm:spPr/>
      <dgm:t>
        <a:bodyPr/>
        <a:lstStyle/>
        <a:p>
          <a:pPr>
            <a:lnSpc>
              <a:spcPct val="100000"/>
            </a:lnSpc>
          </a:pPr>
          <a:r>
            <a:rPr lang="en-US"/>
            <a:t>•Each of this separate date tables is called date outrigger</a:t>
          </a:r>
        </a:p>
      </dgm:t>
    </dgm:pt>
    <dgm:pt modelId="{616AEF05-D9B5-4140-80D0-4581635C0391}" type="parTrans" cxnId="{DB3DA8B1-DE01-452B-936F-5DDB792DD1D2}">
      <dgm:prSet/>
      <dgm:spPr/>
      <dgm:t>
        <a:bodyPr/>
        <a:lstStyle/>
        <a:p>
          <a:endParaRPr lang="en-US"/>
        </a:p>
      </dgm:t>
    </dgm:pt>
    <dgm:pt modelId="{644CA981-2EBB-47A6-8172-915E4BB64341}" type="sibTrans" cxnId="{DB3DA8B1-DE01-452B-936F-5DDB792DD1D2}">
      <dgm:prSet/>
      <dgm:spPr/>
      <dgm:t>
        <a:bodyPr/>
        <a:lstStyle/>
        <a:p>
          <a:pPr>
            <a:lnSpc>
              <a:spcPct val="100000"/>
            </a:lnSpc>
          </a:pPr>
          <a:endParaRPr lang="en-US"/>
        </a:p>
      </dgm:t>
    </dgm:pt>
    <dgm:pt modelId="{46358F69-CB56-4376-A868-68C1A43A2B49}" type="pres">
      <dgm:prSet presAssocID="{347AACCF-F0CE-4F39-A56E-373F0874975C}" presName="root" presStyleCnt="0">
        <dgm:presLayoutVars>
          <dgm:dir/>
          <dgm:resizeHandles val="exact"/>
        </dgm:presLayoutVars>
      </dgm:prSet>
      <dgm:spPr/>
    </dgm:pt>
    <dgm:pt modelId="{A3F78132-29A1-42F6-9966-12FE9D3BDABF}" type="pres">
      <dgm:prSet presAssocID="{347AACCF-F0CE-4F39-A56E-373F0874975C}" presName="container" presStyleCnt="0">
        <dgm:presLayoutVars>
          <dgm:dir/>
          <dgm:resizeHandles val="exact"/>
        </dgm:presLayoutVars>
      </dgm:prSet>
      <dgm:spPr/>
    </dgm:pt>
    <dgm:pt modelId="{D6FF1E90-403A-4271-84CC-F63C6AE58FCC}" type="pres">
      <dgm:prSet presAssocID="{7AED65D6-4CB8-4C3F-A10C-37E4F2376F89}" presName="compNode" presStyleCnt="0"/>
      <dgm:spPr/>
    </dgm:pt>
    <dgm:pt modelId="{CEECE71E-2747-44A4-84D2-2C9B083DEA94}" type="pres">
      <dgm:prSet presAssocID="{7AED65D6-4CB8-4C3F-A10C-37E4F2376F89}" presName="iconBgRect" presStyleLbl="bgShp" presStyleIdx="0" presStyleCnt="3"/>
      <dgm:spPr/>
    </dgm:pt>
    <dgm:pt modelId="{EAABDCC9-4D4F-42A3-BA69-130079D3C08A}" type="pres">
      <dgm:prSet presAssocID="{7AED65D6-4CB8-4C3F-A10C-37E4F2376F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now"/>
        </a:ext>
      </dgm:extLst>
    </dgm:pt>
    <dgm:pt modelId="{7FF355FB-5AA6-45A8-9002-14301D22CE05}" type="pres">
      <dgm:prSet presAssocID="{7AED65D6-4CB8-4C3F-A10C-37E4F2376F89}" presName="spaceRect" presStyleCnt="0"/>
      <dgm:spPr/>
    </dgm:pt>
    <dgm:pt modelId="{3CBD9FC5-BF5D-4076-B6D1-85DDE0427582}" type="pres">
      <dgm:prSet presAssocID="{7AED65D6-4CB8-4C3F-A10C-37E4F2376F89}" presName="textRect" presStyleLbl="revTx" presStyleIdx="0" presStyleCnt="3">
        <dgm:presLayoutVars>
          <dgm:chMax val="1"/>
          <dgm:chPref val="1"/>
        </dgm:presLayoutVars>
      </dgm:prSet>
      <dgm:spPr/>
    </dgm:pt>
    <dgm:pt modelId="{06C9F3BB-962A-4825-A550-0C2A3BFA469A}" type="pres">
      <dgm:prSet presAssocID="{1B45C851-2344-460B-86F8-8C9F8A7EDFB1}" presName="sibTrans" presStyleLbl="sibTrans2D1" presStyleIdx="0" presStyleCnt="0"/>
      <dgm:spPr/>
    </dgm:pt>
    <dgm:pt modelId="{00761499-7AC7-4768-BD7B-C1188ABA0DC9}" type="pres">
      <dgm:prSet presAssocID="{D79CD987-8D14-458D-B131-A643E6F5F093}" presName="compNode" presStyleCnt="0"/>
      <dgm:spPr/>
    </dgm:pt>
    <dgm:pt modelId="{9580AF6D-3996-4CBE-9180-8D71247D6902}" type="pres">
      <dgm:prSet presAssocID="{D79CD987-8D14-458D-B131-A643E6F5F093}" presName="iconBgRect" presStyleLbl="bgShp" presStyleIdx="1" presStyleCnt="3"/>
      <dgm:spPr/>
    </dgm:pt>
    <dgm:pt modelId="{5D623CEF-5968-4B97-AA94-0A0D63D0A79D}" type="pres">
      <dgm:prSet presAssocID="{D79CD987-8D14-458D-B131-A643E6F5F09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ssors"/>
        </a:ext>
      </dgm:extLst>
    </dgm:pt>
    <dgm:pt modelId="{24E4228F-224E-4BF8-B4A9-7E17CE79024D}" type="pres">
      <dgm:prSet presAssocID="{D79CD987-8D14-458D-B131-A643E6F5F093}" presName="spaceRect" presStyleCnt="0"/>
      <dgm:spPr/>
    </dgm:pt>
    <dgm:pt modelId="{1C612C9A-51D7-4594-9DEC-8A5CB840B9B7}" type="pres">
      <dgm:prSet presAssocID="{D79CD987-8D14-458D-B131-A643E6F5F093}" presName="textRect" presStyleLbl="revTx" presStyleIdx="1" presStyleCnt="3">
        <dgm:presLayoutVars>
          <dgm:chMax val="1"/>
          <dgm:chPref val="1"/>
        </dgm:presLayoutVars>
      </dgm:prSet>
      <dgm:spPr/>
    </dgm:pt>
    <dgm:pt modelId="{4C8E86FF-BE5F-438E-A536-0D2E5CC96E2C}" type="pres">
      <dgm:prSet presAssocID="{9FF28632-358A-43A6-BB0D-04E9BFC4D465}" presName="sibTrans" presStyleLbl="sibTrans2D1" presStyleIdx="0" presStyleCnt="0"/>
      <dgm:spPr/>
    </dgm:pt>
    <dgm:pt modelId="{178F26AB-17DA-4639-A2E9-506EE85AFD84}" type="pres">
      <dgm:prSet presAssocID="{0B2EC5E0-83FC-4A87-BC2F-AAED94A2312D}" presName="compNode" presStyleCnt="0"/>
      <dgm:spPr/>
    </dgm:pt>
    <dgm:pt modelId="{36A075D6-0A9B-4EB1-8A4C-2B116EA5054B}" type="pres">
      <dgm:prSet presAssocID="{0B2EC5E0-83FC-4A87-BC2F-AAED94A2312D}" presName="iconBgRect" presStyleLbl="bgShp" presStyleIdx="2" presStyleCnt="3"/>
      <dgm:spPr/>
    </dgm:pt>
    <dgm:pt modelId="{6F6579B7-B501-4C57-A5BC-89C5C81749CB}" type="pres">
      <dgm:prSet presAssocID="{0B2EC5E0-83FC-4A87-BC2F-AAED94A2312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BFE598F1-9043-42C5-B72F-B602935D9901}" type="pres">
      <dgm:prSet presAssocID="{0B2EC5E0-83FC-4A87-BC2F-AAED94A2312D}" presName="spaceRect" presStyleCnt="0"/>
      <dgm:spPr/>
    </dgm:pt>
    <dgm:pt modelId="{20E3B588-F61D-4C51-B0C0-B40F52C14623}" type="pres">
      <dgm:prSet presAssocID="{0B2EC5E0-83FC-4A87-BC2F-AAED94A2312D}" presName="textRect" presStyleLbl="revTx" presStyleIdx="2" presStyleCnt="3">
        <dgm:presLayoutVars>
          <dgm:chMax val="1"/>
          <dgm:chPref val="1"/>
        </dgm:presLayoutVars>
      </dgm:prSet>
      <dgm:spPr/>
    </dgm:pt>
  </dgm:ptLst>
  <dgm:cxnLst>
    <dgm:cxn modelId="{A411F900-40E3-480A-B63D-12D5F20E1847}" type="presOf" srcId="{347AACCF-F0CE-4F39-A56E-373F0874975C}" destId="{46358F69-CB56-4376-A868-68C1A43A2B49}" srcOrd="0" destOrd="0" presId="urn:microsoft.com/office/officeart/2018/2/layout/IconCircleList"/>
    <dgm:cxn modelId="{B072E22A-356F-4FCE-967D-3E6E6B379E0E}" srcId="{347AACCF-F0CE-4F39-A56E-373F0874975C}" destId="{D79CD987-8D14-458D-B131-A643E6F5F093}" srcOrd="1" destOrd="0" parTransId="{AA84BE99-FFA4-42BE-A1C6-F553D3AD4619}" sibTransId="{9FF28632-358A-43A6-BB0D-04E9BFC4D465}"/>
    <dgm:cxn modelId="{1015EA2F-2B6D-4A71-8A11-3F000547EAC0}" type="presOf" srcId="{7AED65D6-4CB8-4C3F-A10C-37E4F2376F89}" destId="{3CBD9FC5-BF5D-4076-B6D1-85DDE0427582}" srcOrd="0" destOrd="0" presId="urn:microsoft.com/office/officeart/2018/2/layout/IconCircleList"/>
    <dgm:cxn modelId="{480CD487-06E8-4F0C-AF7D-019EF54BAE8D}" type="presOf" srcId="{0B2EC5E0-83FC-4A87-BC2F-AAED94A2312D}" destId="{20E3B588-F61D-4C51-B0C0-B40F52C14623}" srcOrd="0" destOrd="0" presId="urn:microsoft.com/office/officeart/2018/2/layout/IconCircleList"/>
    <dgm:cxn modelId="{A83DC495-55D7-4A4B-85EF-3C09CBFD25C6}" type="presOf" srcId="{1B45C851-2344-460B-86F8-8C9F8A7EDFB1}" destId="{06C9F3BB-962A-4825-A550-0C2A3BFA469A}" srcOrd="0" destOrd="0" presId="urn:microsoft.com/office/officeart/2018/2/layout/IconCircleList"/>
    <dgm:cxn modelId="{DB3DA8B1-DE01-452B-936F-5DDB792DD1D2}" srcId="{347AACCF-F0CE-4F39-A56E-373F0874975C}" destId="{0B2EC5E0-83FC-4A87-BC2F-AAED94A2312D}" srcOrd="2" destOrd="0" parTransId="{616AEF05-D9B5-4140-80D0-4581635C0391}" sibTransId="{644CA981-2EBB-47A6-8172-915E4BB64341}"/>
    <dgm:cxn modelId="{AC957FC9-3F30-4A86-B39F-A894E8ED4586}" type="presOf" srcId="{9FF28632-358A-43A6-BB0D-04E9BFC4D465}" destId="{4C8E86FF-BE5F-438E-A536-0D2E5CC96E2C}" srcOrd="0" destOrd="0" presId="urn:microsoft.com/office/officeart/2018/2/layout/IconCircleList"/>
    <dgm:cxn modelId="{437BDFEC-DC3E-43FB-A433-198ED940F3E4}" type="presOf" srcId="{D79CD987-8D14-458D-B131-A643E6F5F093}" destId="{1C612C9A-51D7-4594-9DEC-8A5CB840B9B7}" srcOrd="0" destOrd="0" presId="urn:microsoft.com/office/officeart/2018/2/layout/IconCircleList"/>
    <dgm:cxn modelId="{A21E6FF5-15F4-4703-B8CD-6FFCEC48C2F7}" srcId="{347AACCF-F0CE-4F39-A56E-373F0874975C}" destId="{7AED65D6-4CB8-4C3F-A10C-37E4F2376F89}" srcOrd="0" destOrd="0" parTransId="{4383CDE7-3C2C-42E5-82B6-A64DD051C773}" sibTransId="{1B45C851-2344-460B-86F8-8C9F8A7EDFB1}"/>
    <dgm:cxn modelId="{CE36B66D-D27F-430C-91E2-E92218089C54}" type="presParOf" srcId="{46358F69-CB56-4376-A868-68C1A43A2B49}" destId="{A3F78132-29A1-42F6-9966-12FE9D3BDABF}" srcOrd="0" destOrd="0" presId="urn:microsoft.com/office/officeart/2018/2/layout/IconCircleList"/>
    <dgm:cxn modelId="{57032771-9C8C-45C8-9E24-E39112537116}" type="presParOf" srcId="{A3F78132-29A1-42F6-9966-12FE9D3BDABF}" destId="{D6FF1E90-403A-4271-84CC-F63C6AE58FCC}" srcOrd="0" destOrd="0" presId="urn:microsoft.com/office/officeart/2018/2/layout/IconCircleList"/>
    <dgm:cxn modelId="{1E9A8232-BE7C-4727-AEB8-499F075BB55B}" type="presParOf" srcId="{D6FF1E90-403A-4271-84CC-F63C6AE58FCC}" destId="{CEECE71E-2747-44A4-84D2-2C9B083DEA94}" srcOrd="0" destOrd="0" presId="urn:microsoft.com/office/officeart/2018/2/layout/IconCircleList"/>
    <dgm:cxn modelId="{B2784E5D-C89E-497E-8C59-76CE7ED730A1}" type="presParOf" srcId="{D6FF1E90-403A-4271-84CC-F63C6AE58FCC}" destId="{EAABDCC9-4D4F-42A3-BA69-130079D3C08A}" srcOrd="1" destOrd="0" presId="urn:microsoft.com/office/officeart/2018/2/layout/IconCircleList"/>
    <dgm:cxn modelId="{8793BB00-B3A1-483B-B522-3D9407431588}" type="presParOf" srcId="{D6FF1E90-403A-4271-84CC-F63C6AE58FCC}" destId="{7FF355FB-5AA6-45A8-9002-14301D22CE05}" srcOrd="2" destOrd="0" presId="urn:microsoft.com/office/officeart/2018/2/layout/IconCircleList"/>
    <dgm:cxn modelId="{5BC3FE94-6A9A-4975-B2D2-9C9AD649110B}" type="presParOf" srcId="{D6FF1E90-403A-4271-84CC-F63C6AE58FCC}" destId="{3CBD9FC5-BF5D-4076-B6D1-85DDE0427582}" srcOrd="3" destOrd="0" presId="urn:microsoft.com/office/officeart/2018/2/layout/IconCircleList"/>
    <dgm:cxn modelId="{582C92C5-5945-455A-BA63-01B1FD50946F}" type="presParOf" srcId="{A3F78132-29A1-42F6-9966-12FE9D3BDABF}" destId="{06C9F3BB-962A-4825-A550-0C2A3BFA469A}" srcOrd="1" destOrd="0" presId="urn:microsoft.com/office/officeart/2018/2/layout/IconCircleList"/>
    <dgm:cxn modelId="{9591F91C-12D8-4B13-9AA3-4E1923DD28C1}" type="presParOf" srcId="{A3F78132-29A1-42F6-9966-12FE9D3BDABF}" destId="{00761499-7AC7-4768-BD7B-C1188ABA0DC9}" srcOrd="2" destOrd="0" presId="urn:microsoft.com/office/officeart/2018/2/layout/IconCircleList"/>
    <dgm:cxn modelId="{924DA34F-D760-429A-923E-34E498916524}" type="presParOf" srcId="{00761499-7AC7-4768-BD7B-C1188ABA0DC9}" destId="{9580AF6D-3996-4CBE-9180-8D71247D6902}" srcOrd="0" destOrd="0" presId="urn:microsoft.com/office/officeart/2018/2/layout/IconCircleList"/>
    <dgm:cxn modelId="{B083A93B-846E-4236-B295-F258BD4E938F}" type="presParOf" srcId="{00761499-7AC7-4768-BD7B-C1188ABA0DC9}" destId="{5D623CEF-5968-4B97-AA94-0A0D63D0A79D}" srcOrd="1" destOrd="0" presId="urn:microsoft.com/office/officeart/2018/2/layout/IconCircleList"/>
    <dgm:cxn modelId="{93E2E85C-FDD7-4C5D-B49F-B0B03C190BE1}" type="presParOf" srcId="{00761499-7AC7-4768-BD7B-C1188ABA0DC9}" destId="{24E4228F-224E-4BF8-B4A9-7E17CE79024D}" srcOrd="2" destOrd="0" presId="urn:microsoft.com/office/officeart/2018/2/layout/IconCircleList"/>
    <dgm:cxn modelId="{FE985B18-EF37-4498-8380-8778DCE13F72}" type="presParOf" srcId="{00761499-7AC7-4768-BD7B-C1188ABA0DC9}" destId="{1C612C9A-51D7-4594-9DEC-8A5CB840B9B7}" srcOrd="3" destOrd="0" presId="urn:microsoft.com/office/officeart/2018/2/layout/IconCircleList"/>
    <dgm:cxn modelId="{98181AA7-C390-45F6-9822-06E5267D30E8}" type="presParOf" srcId="{A3F78132-29A1-42F6-9966-12FE9D3BDABF}" destId="{4C8E86FF-BE5F-438E-A536-0D2E5CC96E2C}" srcOrd="3" destOrd="0" presId="urn:microsoft.com/office/officeart/2018/2/layout/IconCircleList"/>
    <dgm:cxn modelId="{6388A45B-9460-489C-B89E-22E6E2ADA39D}" type="presParOf" srcId="{A3F78132-29A1-42F6-9966-12FE9D3BDABF}" destId="{178F26AB-17DA-4639-A2E9-506EE85AFD84}" srcOrd="4" destOrd="0" presId="urn:microsoft.com/office/officeart/2018/2/layout/IconCircleList"/>
    <dgm:cxn modelId="{34386DF1-0669-41CC-881D-FFB61FD7A3F9}" type="presParOf" srcId="{178F26AB-17DA-4639-A2E9-506EE85AFD84}" destId="{36A075D6-0A9B-4EB1-8A4C-2B116EA5054B}" srcOrd="0" destOrd="0" presId="urn:microsoft.com/office/officeart/2018/2/layout/IconCircleList"/>
    <dgm:cxn modelId="{A8866E2D-692C-4FA7-AF76-6CBA1327D480}" type="presParOf" srcId="{178F26AB-17DA-4639-A2E9-506EE85AFD84}" destId="{6F6579B7-B501-4C57-A5BC-89C5C81749CB}" srcOrd="1" destOrd="0" presId="urn:microsoft.com/office/officeart/2018/2/layout/IconCircleList"/>
    <dgm:cxn modelId="{3E46645E-5BE0-453B-8665-1EA3D4C2AE96}" type="presParOf" srcId="{178F26AB-17DA-4639-A2E9-506EE85AFD84}" destId="{BFE598F1-9043-42C5-B72F-B602935D9901}" srcOrd="2" destOrd="0" presId="urn:microsoft.com/office/officeart/2018/2/layout/IconCircleList"/>
    <dgm:cxn modelId="{5633FADF-56C9-453C-8AB2-7231D8B6815B}" type="presParOf" srcId="{178F26AB-17DA-4639-A2E9-506EE85AFD84}" destId="{20E3B588-F61D-4C51-B0C0-B40F52C1462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CE71E-2747-44A4-84D2-2C9B083DEA94}">
      <dsp:nvSpPr>
        <dsp:cNvPr id="0" name=""/>
        <dsp:cNvSpPr/>
      </dsp:nvSpPr>
      <dsp:spPr>
        <a:xfrm>
          <a:off x="197354" y="1354262"/>
          <a:ext cx="910716" cy="91071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BDCC9-4D4F-42A3-BA69-130079D3C08A}">
      <dsp:nvSpPr>
        <dsp:cNvPr id="0" name=""/>
        <dsp:cNvSpPr/>
      </dsp:nvSpPr>
      <dsp:spPr>
        <a:xfrm>
          <a:off x="388605" y="1545513"/>
          <a:ext cx="528215" cy="5282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BD9FC5-BF5D-4076-B6D1-85DDE0427582}">
      <dsp:nvSpPr>
        <dsp:cNvPr id="0" name=""/>
        <dsp:cNvSpPr/>
      </dsp:nvSpPr>
      <dsp:spPr>
        <a:xfrm>
          <a:off x="1303224" y="1354262"/>
          <a:ext cx="2146689" cy="910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•By snowflaking the date attributes</a:t>
          </a:r>
        </a:p>
      </dsp:txBody>
      <dsp:txXfrm>
        <a:off x="1303224" y="1354262"/>
        <a:ext cx="2146689" cy="910716"/>
      </dsp:txXfrm>
    </dsp:sp>
    <dsp:sp modelId="{9580AF6D-3996-4CBE-9180-8D71247D6902}">
      <dsp:nvSpPr>
        <dsp:cNvPr id="0" name=""/>
        <dsp:cNvSpPr/>
      </dsp:nvSpPr>
      <dsp:spPr>
        <a:xfrm>
          <a:off x="3823958" y="1354262"/>
          <a:ext cx="910716" cy="91071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623CEF-5968-4B97-AA94-0A0D63D0A79D}">
      <dsp:nvSpPr>
        <dsp:cNvPr id="0" name=""/>
        <dsp:cNvSpPr/>
      </dsp:nvSpPr>
      <dsp:spPr>
        <a:xfrm>
          <a:off x="4015209" y="1545513"/>
          <a:ext cx="528215" cy="5282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612C9A-51D7-4594-9DEC-8A5CB840B9B7}">
      <dsp:nvSpPr>
        <dsp:cNvPr id="0" name=""/>
        <dsp:cNvSpPr/>
      </dsp:nvSpPr>
      <dsp:spPr>
        <a:xfrm>
          <a:off x="4929828" y="1354262"/>
          <a:ext cx="2146689" cy="910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•Snowflaking is to cut the width of the customer table</a:t>
          </a:r>
        </a:p>
      </dsp:txBody>
      <dsp:txXfrm>
        <a:off x="4929828" y="1354262"/>
        <a:ext cx="2146689" cy="910716"/>
      </dsp:txXfrm>
    </dsp:sp>
    <dsp:sp modelId="{36A075D6-0A9B-4EB1-8A4C-2B116EA5054B}">
      <dsp:nvSpPr>
        <dsp:cNvPr id="0" name=""/>
        <dsp:cNvSpPr/>
      </dsp:nvSpPr>
      <dsp:spPr>
        <a:xfrm>
          <a:off x="7450562" y="1354262"/>
          <a:ext cx="910716" cy="91071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6579B7-B501-4C57-A5BC-89C5C81749CB}">
      <dsp:nvSpPr>
        <dsp:cNvPr id="0" name=""/>
        <dsp:cNvSpPr/>
      </dsp:nvSpPr>
      <dsp:spPr>
        <a:xfrm>
          <a:off x="7641813" y="1545513"/>
          <a:ext cx="528215" cy="5282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E3B588-F61D-4C51-B0C0-B40F52C14623}">
      <dsp:nvSpPr>
        <dsp:cNvPr id="0" name=""/>
        <dsp:cNvSpPr/>
      </dsp:nvSpPr>
      <dsp:spPr>
        <a:xfrm>
          <a:off x="8556432" y="1354262"/>
          <a:ext cx="2146689" cy="910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•Each of this separate date tables is called date outrigger</a:t>
          </a:r>
        </a:p>
      </dsp:txBody>
      <dsp:txXfrm>
        <a:off x="8556432" y="1354262"/>
        <a:ext cx="2146689" cy="91071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7294C9-AF30-554A-90D7-4AD498C6ABAC}" type="datetimeFigureOut">
              <a:rPr lang="en-US" smtClean="0"/>
              <a:t>11/14/2024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EE5FC-AC60-0943-801B-CC5089D748C6}" type="slidenum">
              <a:rPr lang="en-US" smtClean="0"/>
              <a:t>‹#›</a:t>
            </a:fld>
            <a:endParaRPr lang="en-US"/>
          </a:p>
        </p:txBody>
      </p:sp>
    </p:spTree>
    <p:extLst>
      <p:ext uri="{BB962C8B-B14F-4D97-AF65-F5344CB8AC3E}">
        <p14:creationId xmlns:p14="http://schemas.microsoft.com/office/powerpoint/2010/main" val="2562621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Helvetica" pitchFamily="2" charset="0"/>
              </a:rPr>
              <a:t>A well-maintained customer dimension is crucial for effective CRM analysis, but large organizations face challenges due to size and complexity. Customer dimensions can include dates, aggregated facts, segmentation attributes, and behavior tags, which can be stored in separate tables for complex querying and improved performance.</a:t>
            </a:r>
          </a:p>
          <a:p>
            <a:endParaRPr lang="en-US"/>
          </a:p>
        </p:txBody>
      </p:sp>
      <p:sp>
        <p:nvSpPr>
          <p:cNvPr id="4" name="Slide Number Placeholder 3"/>
          <p:cNvSpPr>
            <a:spLocks noGrp="1"/>
          </p:cNvSpPr>
          <p:nvPr>
            <p:ph type="sldNum" sz="quarter" idx="5"/>
          </p:nvPr>
        </p:nvSpPr>
        <p:spPr/>
        <p:txBody>
          <a:bodyPr/>
          <a:lstStyle/>
          <a:p>
            <a:fld id="{C7BEE5FC-AC60-0943-801B-CC5089D748C6}" type="slidenum">
              <a:rPr lang="en-US" smtClean="0"/>
              <a:t>18</a:t>
            </a:fld>
            <a:endParaRPr lang="en-US"/>
          </a:p>
        </p:txBody>
      </p:sp>
    </p:spTree>
    <p:extLst>
      <p:ext uri="{BB962C8B-B14F-4D97-AF65-F5344CB8AC3E}">
        <p14:creationId xmlns:p14="http://schemas.microsoft.com/office/powerpoint/2010/main" val="2569620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3648604-9F95-9B41-B481-7C92635ADF0F}"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2AE7C-8E7B-FD46-BBFA-36987E0BB91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109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648604-9F95-9B41-B481-7C92635ADF0F}"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2AE7C-8E7B-FD46-BBFA-36987E0BB912}" type="slidenum">
              <a:rPr lang="en-US" smtClean="0"/>
              <a:t>‹#›</a:t>
            </a:fld>
            <a:endParaRPr lang="en-US"/>
          </a:p>
        </p:txBody>
      </p:sp>
    </p:spTree>
    <p:extLst>
      <p:ext uri="{BB962C8B-B14F-4D97-AF65-F5344CB8AC3E}">
        <p14:creationId xmlns:p14="http://schemas.microsoft.com/office/powerpoint/2010/main" val="284343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648604-9F95-9B41-B481-7C92635ADF0F}"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2AE7C-8E7B-FD46-BBFA-36987E0BB912}" type="slidenum">
              <a:rPr lang="en-US" smtClean="0"/>
              <a:t>‹#›</a:t>
            </a:fld>
            <a:endParaRPr lang="en-US"/>
          </a:p>
        </p:txBody>
      </p:sp>
    </p:spTree>
    <p:extLst>
      <p:ext uri="{BB962C8B-B14F-4D97-AF65-F5344CB8AC3E}">
        <p14:creationId xmlns:p14="http://schemas.microsoft.com/office/powerpoint/2010/main" val="3595398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648604-9F95-9B41-B481-7C92635ADF0F}"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2AE7C-8E7B-FD46-BBFA-36987E0BB912}" type="slidenum">
              <a:rPr lang="en-US" smtClean="0"/>
              <a:t>‹#›</a:t>
            </a:fld>
            <a:endParaRPr lang="en-US"/>
          </a:p>
        </p:txBody>
      </p:sp>
    </p:spTree>
    <p:extLst>
      <p:ext uri="{BB962C8B-B14F-4D97-AF65-F5344CB8AC3E}">
        <p14:creationId xmlns:p14="http://schemas.microsoft.com/office/powerpoint/2010/main" val="2622225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648604-9F95-9B41-B481-7C92635ADF0F}"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2AE7C-8E7B-FD46-BBFA-36987E0BB91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458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648604-9F95-9B41-B481-7C92635ADF0F}"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2AE7C-8E7B-FD46-BBFA-36987E0BB912}" type="slidenum">
              <a:rPr lang="en-US" smtClean="0"/>
              <a:t>‹#›</a:t>
            </a:fld>
            <a:endParaRPr lang="en-US"/>
          </a:p>
        </p:txBody>
      </p:sp>
    </p:spTree>
    <p:extLst>
      <p:ext uri="{BB962C8B-B14F-4D97-AF65-F5344CB8AC3E}">
        <p14:creationId xmlns:p14="http://schemas.microsoft.com/office/powerpoint/2010/main" val="303365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3648604-9F95-9B41-B481-7C92635ADF0F}" type="datetimeFigureOut">
              <a:rPr lang="en-US" smtClean="0"/>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A2AE7C-8E7B-FD46-BBFA-36987E0BB912}" type="slidenum">
              <a:rPr lang="en-US" smtClean="0"/>
              <a:t>‹#›</a:t>
            </a:fld>
            <a:endParaRPr lang="en-US"/>
          </a:p>
        </p:txBody>
      </p:sp>
    </p:spTree>
    <p:extLst>
      <p:ext uri="{BB962C8B-B14F-4D97-AF65-F5344CB8AC3E}">
        <p14:creationId xmlns:p14="http://schemas.microsoft.com/office/powerpoint/2010/main" val="1945950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648604-9F95-9B41-B481-7C92635ADF0F}" type="datetimeFigureOut">
              <a:rPr lang="en-US" smtClean="0"/>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A2AE7C-8E7B-FD46-BBFA-36987E0BB912}" type="slidenum">
              <a:rPr lang="en-US" smtClean="0"/>
              <a:t>‹#›</a:t>
            </a:fld>
            <a:endParaRPr lang="en-US"/>
          </a:p>
        </p:txBody>
      </p:sp>
    </p:spTree>
    <p:extLst>
      <p:ext uri="{BB962C8B-B14F-4D97-AF65-F5344CB8AC3E}">
        <p14:creationId xmlns:p14="http://schemas.microsoft.com/office/powerpoint/2010/main" val="3594217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3648604-9F95-9B41-B481-7C92635ADF0F}" type="datetimeFigureOut">
              <a:rPr lang="en-US" smtClean="0"/>
              <a:t>11/14/2024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7A2AE7C-8E7B-FD46-BBFA-36987E0BB912}" type="slidenum">
              <a:rPr lang="en-US" smtClean="0"/>
              <a:t>‹#›</a:t>
            </a:fld>
            <a:endParaRPr lang="en-US"/>
          </a:p>
        </p:txBody>
      </p:sp>
    </p:spTree>
    <p:extLst>
      <p:ext uri="{BB962C8B-B14F-4D97-AF65-F5344CB8AC3E}">
        <p14:creationId xmlns:p14="http://schemas.microsoft.com/office/powerpoint/2010/main" val="1117675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3648604-9F95-9B41-B481-7C92635ADF0F}" type="datetimeFigureOut">
              <a:rPr lang="en-US" smtClean="0"/>
              <a:t>11/14/2024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7A2AE7C-8E7B-FD46-BBFA-36987E0BB912}" type="slidenum">
              <a:rPr lang="en-US" smtClean="0"/>
              <a:t>‹#›</a:t>
            </a:fld>
            <a:endParaRPr lang="en-US"/>
          </a:p>
        </p:txBody>
      </p:sp>
    </p:spTree>
    <p:extLst>
      <p:ext uri="{BB962C8B-B14F-4D97-AF65-F5344CB8AC3E}">
        <p14:creationId xmlns:p14="http://schemas.microsoft.com/office/powerpoint/2010/main" val="2558649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648604-9F95-9B41-B481-7C92635ADF0F}"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2AE7C-8E7B-FD46-BBFA-36987E0BB912}" type="slidenum">
              <a:rPr lang="en-US" smtClean="0"/>
              <a:t>‹#›</a:t>
            </a:fld>
            <a:endParaRPr lang="en-US"/>
          </a:p>
        </p:txBody>
      </p:sp>
    </p:spTree>
    <p:extLst>
      <p:ext uri="{BB962C8B-B14F-4D97-AF65-F5344CB8AC3E}">
        <p14:creationId xmlns:p14="http://schemas.microsoft.com/office/powerpoint/2010/main" val="3431697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3648604-9F95-9B41-B481-7C92635ADF0F}" type="datetimeFigureOut">
              <a:rPr lang="en-US" smtClean="0"/>
              <a:t>11/14/2024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7A2AE7C-8E7B-FD46-BBFA-36987E0BB91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19053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6" name="Straight Connector 15">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DECB5-7850-06B0-2E21-B2CC7ECF0503}"/>
              </a:ext>
            </a:extLst>
          </p:cNvPr>
          <p:cNvSpPr>
            <a:spLocks noGrp="1"/>
          </p:cNvSpPr>
          <p:nvPr>
            <p:ph type="ctrTitle"/>
          </p:nvPr>
        </p:nvSpPr>
        <p:spPr>
          <a:xfrm>
            <a:off x="477078" y="516835"/>
            <a:ext cx="3100136" cy="2103875"/>
          </a:xfrm>
        </p:spPr>
        <p:txBody>
          <a:bodyPr vert="horz" lIns="91440" tIns="45720" rIns="91440" bIns="45720" rtlCol="0" anchor="b">
            <a:normAutofit/>
          </a:bodyPr>
          <a:lstStyle/>
          <a:p>
            <a:r>
              <a:rPr lang="en-US" sz="3600" kern="1200" spc="-50" baseline="0">
                <a:solidFill>
                  <a:schemeClr val="tx1">
                    <a:lumMod val="75000"/>
                    <a:lumOff val="25000"/>
                  </a:schemeClr>
                </a:solidFill>
                <a:latin typeface="+mj-lt"/>
                <a:ea typeface="+mj-ea"/>
                <a:cs typeface="+mj-cs"/>
              </a:rPr>
              <a:t>RFM</a:t>
            </a:r>
          </a:p>
        </p:txBody>
      </p:sp>
      <p:cxnSp>
        <p:nvCxnSpPr>
          <p:cNvPr id="20" name="Straight Connector 19">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D4E56C8-605B-FB31-3D3F-6DFAC9A71CAF}"/>
              </a:ext>
            </a:extLst>
          </p:cNvPr>
          <p:cNvSpPr>
            <a:spLocks noGrp="1"/>
          </p:cNvSpPr>
          <p:nvPr>
            <p:ph type="subTitle" idx="1"/>
          </p:nvPr>
        </p:nvSpPr>
        <p:spPr>
          <a:xfrm>
            <a:off x="492371" y="2736574"/>
            <a:ext cx="3084844" cy="3366047"/>
          </a:xfrm>
        </p:spPr>
        <p:txBody>
          <a:bodyPr vert="horz" lIns="0" tIns="45720" rIns="0" bIns="45720" rtlCol="0" anchor="t">
            <a:normAutofit/>
          </a:bodyPr>
          <a:lstStyle/>
          <a:p>
            <a:r>
              <a:rPr lang="en-US" sz="1500">
                <a:solidFill>
                  <a:schemeClr val="tx1">
                    <a:lumMod val="75000"/>
                    <a:lumOff val="25000"/>
                  </a:schemeClr>
                </a:solidFill>
                <a:latin typeface="+mn-lt"/>
              </a:rPr>
              <a:t>Team-6</a:t>
            </a:r>
          </a:p>
          <a:p>
            <a:pPr>
              <a:lnSpc>
                <a:spcPct val="150000"/>
              </a:lnSpc>
            </a:pPr>
            <a:r>
              <a:rPr lang="en-US" sz="1500">
                <a:solidFill>
                  <a:schemeClr val="tx1">
                    <a:lumMod val="75000"/>
                    <a:lumOff val="25000"/>
                  </a:schemeClr>
                </a:solidFill>
                <a:latin typeface="+mn-lt"/>
              </a:rPr>
              <a:t>Ganesh Swaminathan K</a:t>
            </a:r>
            <a:br>
              <a:rPr lang="en-US" sz="1500">
                <a:latin typeface="+mn-lt"/>
              </a:rPr>
            </a:br>
            <a:r>
              <a:rPr lang="en-US" sz="1500">
                <a:solidFill>
                  <a:schemeClr val="tx1">
                    <a:lumMod val="75000"/>
                    <a:lumOff val="25000"/>
                  </a:schemeClr>
                </a:solidFill>
                <a:latin typeface="+mn-lt"/>
              </a:rPr>
              <a:t>Balu Kiran </a:t>
            </a:r>
            <a:r>
              <a:rPr lang="en-US" sz="1500" err="1">
                <a:solidFill>
                  <a:schemeClr val="tx1">
                    <a:lumMod val="75000"/>
                    <a:lumOff val="25000"/>
                  </a:schemeClr>
                </a:solidFill>
                <a:latin typeface="+mn-lt"/>
              </a:rPr>
              <a:t>Bokka</a:t>
            </a:r>
            <a:r>
              <a:rPr lang="en-US" sz="1500">
                <a:solidFill>
                  <a:schemeClr val="tx1">
                    <a:lumMod val="75000"/>
                    <a:lumOff val="25000"/>
                  </a:schemeClr>
                </a:solidFill>
                <a:latin typeface="+mn-lt"/>
              </a:rPr>
              <a:t> </a:t>
            </a:r>
            <a:r>
              <a:rPr lang="en-US" sz="1500" err="1">
                <a:solidFill>
                  <a:schemeClr val="tx1">
                    <a:lumMod val="75000"/>
                    <a:lumOff val="25000"/>
                  </a:schemeClr>
                </a:solidFill>
                <a:latin typeface="+mn-lt"/>
              </a:rPr>
              <a:t>Sampreethi</a:t>
            </a:r>
            <a:r>
              <a:rPr lang="en-US" sz="1500">
                <a:solidFill>
                  <a:schemeClr val="tx1">
                    <a:lumMod val="75000"/>
                    <a:lumOff val="25000"/>
                  </a:schemeClr>
                </a:solidFill>
                <a:latin typeface="+mn-lt"/>
              </a:rPr>
              <a:t> </a:t>
            </a:r>
            <a:r>
              <a:rPr lang="en-US" sz="1500" err="1">
                <a:solidFill>
                  <a:schemeClr val="tx1">
                    <a:lumMod val="75000"/>
                    <a:lumOff val="25000"/>
                  </a:schemeClr>
                </a:solidFill>
                <a:latin typeface="+mn-lt"/>
              </a:rPr>
              <a:t>Bokka</a:t>
            </a:r>
            <a:br>
              <a:rPr lang="en-US" sz="1500">
                <a:latin typeface="+mn-lt"/>
              </a:rPr>
            </a:br>
            <a:r>
              <a:rPr lang="en-US" sz="1500" err="1">
                <a:solidFill>
                  <a:schemeClr val="tx1">
                    <a:lumMod val="75000"/>
                    <a:lumOff val="25000"/>
                  </a:schemeClr>
                </a:solidFill>
                <a:latin typeface="+mn-lt"/>
              </a:rPr>
              <a:t>Vooha</a:t>
            </a:r>
            <a:r>
              <a:rPr lang="en-US" sz="1500">
                <a:solidFill>
                  <a:schemeClr val="tx1">
                    <a:lumMod val="75000"/>
                    <a:lumOff val="25000"/>
                  </a:schemeClr>
                </a:solidFill>
                <a:latin typeface="+mn-lt"/>
              </a:rPr>
              <a:t> Lavu</a:t>
            </a:r>
            <a:br>
              <a:rPr lang="en-US" sz="1500">
                <a:latin typeface="+mn-lt"/>
              </a:rPr>
            </a:br>
            <a:r>
              <a:rPr lang="en-US" sz="1500">
                <a:solidFill>
                  <a:schemeClr val="tx1">
                    <a:lumMod val="75000"/>
                    <a:lumOff val="25000"/>
                  </a:schemeClr>
                </a:solidFill>
                <a:latin typeface="+mn-lt"/>
              </a:rPr>
              <a:t>Pratham Sagar Jalindre</a:t>
            </a:r>
            <a:endParaRPr lang="en-US" sz="1500">
              <a:solidFill>
                <a:schemeClr val="tx1">
                  <a:lumMod val="75000"/>
                  <a:lumOff val="25000"/>
                </a:schemeClr>
              </a:solidFill>
              <a:latin typeface="+mn-lt"/>
              <a:cs typeface="Calibri"/>
            </a:endParaRPr>
          </a:p>
          <a:p>
            <a:endParaRPr lang="en-US" sz="1500">
              <a:solidFill>
                <a:schemeClr val="tx1">
                  <a:lumMod val="75000"/>
                  <a:lumOff val="25000"/>
                </a:schemeClr>
              </a:solidFill>
              <a:latin typeface="+mn-lt"/>
            </a:endParaRPr>
          </a:p>
        </p:txBody>
      </p:sp>
      <p:pic>
        <p:nvPicPr>
          <p:cNvPr id="7" name="Picture 6">
            <a:extLst>
              <a:ext uri="{FF2B5EF4-FFF2-40B4-BE49-F238E27FC236}">
                <a16:creationId xmlns:a16="http://schemas.microsoft.com/office/drawing/2014/main" id="{4610921B-CB2F-BC73-A71B-0473503B9C6B}"/>
              </a:ext>
            </a:extLst>
          </p:cNvPr>
          <p:cNvPicPr>
            <a:picLocks noChangeAspect="1"/>
          </p:cNvPicPr>
          <p:nvPr/>
        </p:nvPicPr>
        <p:blipFill>
          <a:blip r:embed="rId2"/>
          <a:srcRect t="1699" r="-1" b="13751"/>
          <a:stretch/>
        </p:blipFill>
        <p:spPr>
          <a:xfrm>
            <a:off x="4075043" y="10"/>
            <a:ext cx="8111272" cy="6857990"/>
          </a:xfrm>
          <a:prstGeom prst="rect">
            <a:avLst/>
          </a:prstGeom>
        </p:spPr>
      </p:pic>
    </p:spTree>
    <p:extLst>
      <p:ext uri="{BB962C8B-B14F-4D97-AF65-F5344CB8AC3E}">
        <p14:creationId xmlns:p14="http://schemas.microsoft.com/office/powerpoint/2010/main" val="368399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14607-54C5-56E2-64C5-7A56B8EE0BDA}"/>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100">
                <a:solidFill>
                  <a:schemeClr val="tx1">
                    <a:lumMod val="85000"/>
                    <a:lumOff val="15000"/>
                  </a:schemeClr>
                </a:solidFill>
              </a:rPr>
              <a:t>RFM Trajectory</a:t>
            </a:r>
          </a:p>
        </p:txBody>
      </p:sp>
      <p:pic>
        <p:nvPicPr>
          <p:cNvPr id="4" name="Content Placeholder 3" descr="A white cube with black lines and letters drawn on it&#10;&#10;Description automatically generated">
            <a:extLst>
              <a:ext uri="{FF2B5EF4-FFF2-40B4-BE49-F238E27FC236}">
                <a16:creationId xmlns:a16="http://schemas.microsoft.com/office/drawing/2014/main" id="{2337F62D-7614-0C59-6EE9-C94AE0106C35}"/>
              </a:ext>
            </a:extLst>
          </p:cNvPr>
          <p:cNvPicPr>
            <a:picLocks noGrp="1" noChangeAspect="1"/>
          </p:cNvPicPr>
          <p:nvPr>
            <p:ph idx="1"/>
          </p:nvPr>
        </p:nvPicPr>
        <p:blipFill>
          <a:blip r:embed="rId2"/>
          <a:stretch>
            <a:fillRect/>
          </a:stretch>
        </p:blipFill>
        <p:spPr>
          <a:xfrm>
            <a:off x="1714654" y="640081"/>
            <a:ext cx="4750906" cy="5054156"/>
          </a:xfrm>
          <a:prstGeom prst="rect">
            <a:avLst/>
          </a:prstGeom>
        </p:spPr>
      </p:pic>
      <p:cxnSp>
        <p:nvCxnSpPr>
          <p:cNvPr id="17" name="Straight Connector 16">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868208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74D2-5C9C-4C32-8449-01DC4A21B779}"/>
              </a:ext>
            </a:extLst>
          </p:cNvPr>
          <p:cNvSpPr>
            <a:spLocks noGrp="1"/>
          </p:cNvSpPr>
          <p:nvPr>
            <p:ph type="title"/>
          </p:nvPr>
        </p:nvSpPr>
        <p:spPr/>
        <p:txBody>
          <a:bodyPr/>
          <a:lstStyle/>
          <a:p>
            <a:r>
              <a:rPr lang="en-US"/>
              <a:t>RFM Trajectory</a:t>
            </a:r>
            <a:endParaRPr lang="en-IN"/>
          </a:p>
        </p:txBody>
      </p:sp>
      <p:graphicFrame>
        <p:nvGraphicFramePr>
          <p:cNvPr id="4" name="Table 4">
            <a:extLst>
              <a:ext uri="{FF2B5EF4-FFF2-40B4-BE49-F238E27FC236}">
                <a16:creationId xmlns:a16="http://schemas.microsoft.com/office/drawing/2014/main" id="{53ED7639-26CB-4E41-8A77-F02D8DFF33C1}"/>
              </a:ext>
            </a:extLst>
          </p:cNvPr>
          <p:cNvGraphicFramePr>
            <a:graphicFrameLocks noGrp="1"/>
          </p:cNvGraphicFramePr>
          <p:nvPr>
            <p:ph idx="1"/>
            <p:extLst>
              <p:ext uri="{D42A27DB-BD31-4B8C-83A1-F6EECF244321}">
                <p14:modId xmlns:p14="http://schemas.microsoft.com/office/powerpoint/2010/main" val="311487833"/>
              </p:ext>
            </p:extLst>
          </p:nvPr>
        </p:nvGraphicFramePr>
        <p:xfrm>
          <a:off x="1097280" y="2214325"/>
          <a:ext cx="6982691" cy="2159000"/>
        </p:xfrm>
        <a:graphic>
          <a:graphicData uri="http://schemas.openxmlformats.org/drawingml/2006/table">
            <a:tbl>
              <a:tblPr firstRow="1" bandRow="1">
                <a:tableStyleId>{5C22544A-7EE6-4342-B048-85BDC9FD1C3A}</a:tableStyleId>
              </a:tblPr>
              <a:tblGrid>
                <a:gridCol w="1062182">
                  <a:extLst>
                    <a:ext uri="{9D8B030D-6E8A-4147-A177-3AD203B41FA5}">
                      <a16:colId xmlns:a16="http://schemas.microsoft.com/office/drawing/2014/main" val="3491449776"/>
                    </a:ext>
                  </a:extLst>
                </a:gridCol>
                <a:gridCol w="1459345">
                  <a:extLst>
                    <a:ext uri="{9D8B030D-6E8A-4147-A177-3AD203B41FA5}">
                      <a16:colId xmlns:a16="http://schemas.microsoft.com/office/drawing/2014/main" val="3585369183"/>
                    </a:ext>
                  </a:extLst>
                </a:gridCol>
                <a:gridCol w="1126837">
                  <a:extLst>
                    <a:ext uri="{9D8B030D-6E8A-4147-A177-3AD203B41FA5}">
                      <a16:colId xmlns:a16="http://schemas.microsoft.com/office/drawing/2014/main" val="2382025502"/>
                    </a:ext>
                  </a:extLst>
                </a:gridCol>
                <a:gridCol w="1136072">
                  <a:extLst>
                    <a:ext uri="{9D8B030D-6E8A-4147-A177-3AD203B41FA5}">
                      <a16:colId xmlns:a16="http://schemas.microsoft.com/office/drawing/2014/main" val="3398195654"/>
                    </a:ext>
                  </a:extLst>
                </a:gridCol>
                <a:gridCol w="997528">
                  <a:extLst>
                    <a:ext uri="{9D8B030D-6E8A-4147-A177-3AD203B41FA5}">
                      <a16:colId xmlns:a16="http://schemas.microsoft.com/office/drawing/2014/main" val="2443670677"/>
                    </a:ext>
                  </a:extLst>
                </a:gridCol>
                <a:gridCol w="1200727">
                  <a:extLst>
                    <a:ext uri="{9D8B030D-6E8A-4147-A177-3AD203B41FA5}">
                      <a16:colId xmlns:a16="http://schemas.microsoft.com/office/drawing/2014/main" val="2294491641"/>
                    </a:ext>
                  </a:extLst>
                </a:gridCol>
              </a:tblGrid>
              <a:tr h="222048">
                <a:tc>
                  <a:txBody>
                    <a:bodyPr/>
                    <a:lstStyle/>
                    <a:p>
                      <a:r>
                        <a:rPr lang="en-US" sz="1400" err="1">
                          <a:latin typeface="Times New Roman" panose="02020603050405020304" pitchFamily="18" charset="0"/>
                          <a:cs typeface="Times New Roman" panose="02020603050405020304" pitchFamily="18" charset="0"/>
                        </a:rPr>
                        <a:t>CustmerID</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err="1">
                          <a:latin typeface="Times New Roman" panose="02020603050405020304" pitchFamily="18" charset="0"/>
                          <a:cs typeface="Times New Roman" panose="02020603050405020304" pitchFamily="18" charset="0"/>
                        </a:rPr>
                        <a:t>CustomerName</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err="1">
                          <a:latin typeface="Times New Roman" panose="02020603050405020304" pitchFamily="18" charset="0"/>
                          <a:cs typeface="Times New Roman" panose="02020603050405020304" pitchFamily="18" charset="0"/>
                        </a:rPr>
                        <a:t>PhoneNum</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err="1">
                          <a:latin typeface="Times New Roman" panose="02020603050405020304" pitchFamily="18" charset="0"/>
                          <a:cs typeface="Times New Roman" panose="02020603050405020304" pitchFamily="18" charset="0"/>
                        </a:rPr>
                        <a:t>ZipCode</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State</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Gender</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00127564"/>
                  </a:ext>
                </a:extLst>
              </a:tr>
              <a:tr h="370840">
                <a:tc>
                  <a:txBody>
                    <a:bodyPr/>
                    <a:lstStyle/>
                    <a:p>
                      <a:r>
                        <a:rPr lang="en-US" sz="1400">
                          <a:latin typeface="Times New Roman" panose="02020603050405020304" pitchFamily="18" charset="0"/>
                          <a:cs typeface="Times New Roman" panose="02020603050405020304" pitchFamily="18" charset="0"/>
                        </a:rPr>
                        <a:t>10001</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Steven</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3265656446</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75254</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Texas</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M</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66140902"/>
                  </a:ext>
                </a:extLst>
              </a:tr>
              <a:tr h="370840">
                <a:tc>
                  <a:txBody>
                    <a:bodyPr/>
                    <a:lstStyle/>
                    <a:p>
                      <a:r>
                        <a:rPr lang="en-US" sz="1400">
                          <a:latin typeface="Times New Roman" panose="02020603050405020304" pitchFamily="18" charset="0"/>
                          <a:cs typeface="Times New Roman" panose="02020603050405020304" pitchFamily="18" charset="0"/>
                        </a:rPr>
                        <a:t>10002</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Elizabeth</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3121111631</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75252</a:t>
                      </a:r>
                      <a:endParaRPr lang="en-IN" sz="140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Texas</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F</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89111915"/>
                  </a:ext>
                </a:extLst>
              </a:tr>
              <a:tr h="370840">
                <a:tc>
                  <a:txBody>
                    <a:bodyPr/>
                    <a:lstStyle/>
                    <a:p>
                      <a:r>
                        <a:rPr lang="en-US" sz="1400">
                          <a:latin typeface="Times New Roman" panose="02020603050405020304" pitchFamily="18" charset="0"/>
                          <a:cs typeface="Times New Roman" panose="02020603050405020304" pitchFamily="18" charset="0"/>
                        </a:rPr>
                        <a:t>10003</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Tony</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2255997763</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71236</a:t>
                      </a:r>
                      <a:endParaRPr lang="en-IN" sz="140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Texas</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M</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5612341"/>
                  </a:ext>
                </a:extLst>
              </a:tr>
              <a:tr h="370840">
                <a:tc>
                  <a:txBody>
                    <a:bodyPr/>
                    <a:lstStyle/>
                    <a:p>
                      <a:r>
                        <a:rPr lang="en-US" sz="1400">
                          <a:latin typeface="Times New Roman" panose="02020603050405020304" pitchFamily="18" charset="0"/>
                          <a:cs typeface="Times New Roman" panose="02020603050405020304" pitchFamily="18" charset="0"/>
                        </a:rPr>
                        <a:t>10004</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Richard</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6558841233</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73215</a:t>
                      </a:r>
                      <a:endParaRPr lang="en-IN" sz="140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Texas</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M</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78774690"/>
                  </a:ext>
                </a:extLst>
              </a:tr>
              <a:tr h="370840">
                <a:tc>
                  <a:txBody>
                    <a:bodyPr/>
                    <a:lstStyle/>
                    <a:p>
                      <a:r>
                        <a:rPr lang="en-US" sz="1400">
                          <a:latin typeface="Times New Roman" panose="02020603050405020304" pitchFamily="18" charset="0"/>
                          <a:cs typeface="Times New Roman" panose="02020603050405020304" pitchFamily="18" charset="0"/>
                        </a:rPr>
                        <a:t>10005</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Peter</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2994698989</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71564</a:t>
                      </a:r>
                      <a:endParaRPr lang="en-IN" sz="140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Texas</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M</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2098654"/>
                  </a:ext>
                </a:extLst>
              </a:tr>
            </a:tbl>
          </a:graphicData>
        </a:graphic>
      </p:graphicFrame>
      <p:graphicFrame>
        <p:nvGraphicFramePr>
          <p:cNvPr id="5" name="Table 5">
            <a:extLst>
              <a:ext uri="{FF2B5EF4-FFF2-40B4-BE49-F238E27FC236}">
                <a16:creationId xmlns:a16="http://schemas.microsoft.com/office/drawing/2014/main" id="{C2F11718-6793-4394-A0D0-1A07CDFA46B3}"/>
              </a:ext>
            </a:extLst>
          </p:cNvPr>
          <p:cNvGraphicFramePr>
            <a:graphicFrameLocks noGrp="1"/>
          </p:cNvGraphicFramePr>
          <p:nvPr>
            <p:extLst>
              <p:ext uri="{D42A27DB-BD31-4B8C-83A1-F6EECF244321}">
                <p14:modId xmlns:p14="http://schemas.microsoft.com/office/powerpoint/2010/main" val="1302410765"/>
              </p:ext>
            </p:extLst>
          </p:nvPr>
        </p:nvGraphicFramePr>
        <p:xfrm>
          <a:off x="8079971" y="2223100"/>
          <a:ext cx="1921164" cy="2141449"/>
        </p:xfrm>
        <a:graphic>
          <a:graphicData uri="http://schemas.openxmlformats.org/drawingml/2006/table">
            <a:tbl>
              <a:tblPr firstRow="1" bandRow="1">
                <a:tableStyleId>{5C22544A-7EE6-4342-B048-85BDC9FD1C3A}</a:tableStyleId>
              </a:tblPr>
              <a:tblGrid>
                <a:gridCol w="1921164">
                  <a:extLst>
                    <a:ext uri="{9D8B030D-6E8A-4147-A177-3AD203B41FA5}">
                      <a16:colId xmlns:a16="http://schemas.microsoft.com/office/drawing/2014/main" val="1722533471"/>
                    </a:ext>
                  </a:extLst>
                </a:gridCol>
              </a:tblGrid>
              <a:tr h="311904">
                <a:tc>
                  <a:txBody>
                    <a:bodyPr/>
                    <a:lstStyle/>
                    <a:p>
                      <a:r>
                        <a:rPr lang="en-US" sz="1400">
                          <a:latin typeface="Times New Roman" panose="02020603050405020304" pitchFamily="18" charset="0"/>
                          <a:cs typeface="Times New Roman" panose="02020603050405020304" pitchFamily="18" charset="0"/>
                        </a:rPr>
                        <a:t>RFM Trajectory</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52087742"/>
                  </a:ext>
                </a:extLst>
              </a:tr>
              <a:tr h="365909">
                <a:tc>
                  <a:txBody>
                    <a:bodyPr/>
                    <a:lstStyle/>
                    <a:p>
                      <a:r>
                        <a:rPr lang="en-US" sz="1400">
                          <a:latin typeface="Times New Roman" panose="02020603050405020304" pitchFamily="18" charset="0"/>
                          <a:cs typeface="Times New Roman" panose="02020603050405020304" pitchFamily="18" charset="0"/>
                        </a:rPr>
                        <a:t>YXBCPPQQQ</a:t>
                      </a:r>
                      <a:r>
                        <a:rPr lang="en-US" sz="1400">
                          <a:solidFill>
                            <a:srgbClr val="FF0000"/>
                          </a:solidFill>
                          <a:latin typeface="Times New Roman" panose="02020603050405020304" pitchFamily="18" charset="0"/>
                          <a:cs typeface="Times New Roman" panose="02020603050405020304" pitchFamily="18" charset="0"/>
                        </a:rPr>
                        <a:t>X</a:t>
                      </a:r>
                      <a:endParaRPr lang="en-IN" sz="140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40038948"/>
                  </a:ext>
                </a:extLst>
              </a:tr>
              <a:tr h="365909">
                <a:tc>
                  <a:txBody>
                    <a:bodyPr/>
                    <a:lstStyle/>
                    <a:p>
                      <a:r>
                        <a:rPr lang="en-US" sz="1400">
                          <a:latin typeface="Times New Roman" panose="02020603050405020304" pitchFamily="18" charset="0"/>
                          <a:cs typeface="Times New Roman" panose="02020603050405020304" pitchFamily="18" charset="0"/>
                        </a:rPr>
                        <a:t>XBCPPQQQX</a:t>
                      </a:r>
                      <a:r>
                        <a:rPr lang="en-US" sz="1400">
                          <a:solidFill>
                            <a:srgbClr val="FF0000"/>
                          </a:solidFill>
                          <a:latin typeface="Times New Roman" panose="02020603050405020304" pitchFamily="18" charset="0"/>
                          <a:cs typeface="Times New Roman" panose="02020603050405020304" pitchFamily="18" charset="0"/>
                        </a:rPr>
                        <a:t>Q</a:t>
                      </a:r>
                      <a:endParaRPr lang="en-IN" sz="140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53092911"/>
                  </a:ext>
                </a:extLst>
              </a:tr>
              <a:tr h="365909">
                <a:tc>
                  <a:txBody>
                    <a:bodyPr/>
                    <a:lstStyle/>
                    <a:p>
                      <a:r>
                        <a:rPr lang="en-US" sz="1400">
                          <a:latin typeface="Times New Roman" panose="02020603050405020304" pitchFamily="18" charset="0"/>
                          <a:cs typeface="Times New Roman" panose="02020603050405020304" pitchFamily="18" charset="0"/>
                        </a:rPr>
                        <a:t>WXPPFBFRTT</a:t>
                      </a:r>
                      <a:r>
                        <a:rPr lang="en-US" sz="1400">
                          <a:solidFill>
                            <a:srgbClr val="FF0000"/>
                          </a:solidFill>
                          <a:latin typeface="Times New Roman" panose="02020603050405020304" pitchFamily="18" charset="0"/>
                          <a:cs typeface="Times New Roman" panose="02020603050405020304" pitchFamily="18" charset="0"/>
                        </a:rPr>
                        <a:t>D</a:t>
                      </a:r>
                      <a:endParaRPr lang="en-IN" sz="140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80425474"/>
                  </a:ext>
                </a:extLst>
              </a:tr>
              <a:tr h="365909">
                <a:tc>
                  <a:txBody>
                    <a:bodyPr/>
                    <a:lstStyle/>
                    <a:p>
                      <a:r>
                        <a:rPr lang="en-US" sz="1400">
                          <a:latin typeface="Times New Roman" panose="02020603050405020304" pitchFamily="18" charset="0"/>
                          <a:cs typeface="Times New Roman" panose="02020603050405020304" pitchFamily="18" charset="0"/>
                        </a:rPr>
                        <a:t>SSFGGLLRFQ</a:t>
                      </a:r>
                      <a:r>
                        <a:rPr lang="en-US" sz="1400">
                          <a:solidFill>
                            <a:srgbClr val="FF0000"/>
                          </a:solidFill>
                          <a:latin typeface="Times New Roman" panose="02020603050405020304" pitchFamily="18" charset="0"/>
                          <a:cs typeface="Times New Roman" panose="02020603050405020304" pitchFamily="18" charset="0"/>
                        </a:rPr>
                        <a:t>E</a:t>
                      </a:r>
                      <a:endParaRPr lang="en-IN" sz="140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27177918"/>
                  </a:ext>
                </a:extLst>
              </a:tr>
              <a:tr h="365909">
                <a:tc>
                  <a:txBody>
                    <a:bodyPr/>
                    <a:lstStyle/>
                    <a:p>
                      <a:r>
                        <a:rPr lang="en-US" sz="1400">
                          <a:latin typeface="Times New Roman" panose="02020603050405020304" pitchFamily="18" charset="0"/>
                          <a:cs typeface="Times New Roman" panose="02020603050405020304" pitchFamily="18" charset="0"/>
                        </a:rPr>
                        <a:t>FFREFELFIJEJ</a:t>
                      </a:r>
                      <a:r>
                        <a:rPr lang="en-US" sz="1400">
                          <a:solidFill>
                            <a:srgbClr val="FF0000"/>
                          </a:solidFill>
                          <a:latin typeface="Times New Roman" panose="02020603050405020304" pitchFamily="18" charset="0"/>
                          <a:cs typeface="Times New Roman" panose="02020603050405020304" pitchFamily="18" charset="0"/>
                        </a:rPr>
                        <a:t>F</a:t>
                      </a:r>
                      <a:endParaRPr lang="en-IN" sz="140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89572795"/>
                  </a:ext>
                </a:extLst>
              </a:tr>
            </a:tbl>
          </a:graphicData>
        </a:graphic>
      </p:graphicFrame>
      <p:sp>
        <p:nvSpPr>
          <p:cNvPr id="6" name="Right Brace 5">
            <a:extLst>
              <a:ext uri="{FF2B5EF4-FFF2-40B4-BE49-F238E27FC236}">
                <a16:creationId xmlns:a16="http://schemas.microsoft.com/office/drawing/2014/main" id="{DEB279FA-FE64-4525-A5FC-DE4CE12A2E7A}"/>
              </a:ext>
            </a:extLst>
          </p:cNvPr>
          <p:cNvSpPr/>
          <p:nvPr/>
        </p:nvSpPr>
        <p:spPr>
          <a:xfrm rot="5400000">
            <a:off x="8708043" y="4098408"/>
            <a:ext cx="665019" cy="1634835"/>
          </a:xfrm>
          <a:prstGeom prst="righ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8" name="TextBox 7">
            <a:extLst>
              <a:ext uri="{FF2B5EF4-FFF2-40B4-BE49-F238E27FC236}">
                <a16:creationId xmlns:a16="http://schemas.microsoft.com/office/drawing/2014/main" id="{A86E79C0-0D42-4EA8-A08D-E9746B2AEED4}"/>
              </a:ext>
            </a:extLst>
          </p:cNvPr>
          <p:cNvSpPr txBox="1"/>
          <p:nvPr/>
        </p:nvSpPr>
        <p:spPr>
          <a:xfrm flipH="1">
            <a:off x="8001461" y="5282436"/>
            <a:ext cx="3713017" cy="369332"/>
          </a:xfrm>
          <a:prstGeom prst="rect">
            <a:avLst/>
          </a:prstGeom>
          <a:noFill/>
        </p:spPr>
        <p:txBody>
          <a:bodyPr wrap="square" rtlCol="0">
            <a:spAutoFit/>
          </a:bodyPr>
          <a:lstStyle/>
          <a:p>
            <a:r>
              <a:rPr lang="en-US"/>
              <a:t>Customer’s journey in last 10 quarters</a:t>
            </a:r>
            <a:endParaRPr lang="en-IN"/>
          </a:p>
        </p:txBody>
      </p:sp>
      <p:sp>
        <p:nvSpPr>
          <p:cNvPr id="3" name="Rectangle 2">
            <a:extLst>
              <a:ext uri="{FF2B5EF4-FFF2-40B4-BE49-F238E27FC236}">
                <a16:creationId xmlns:a16="http://schemas.microsoft.com/office/drawing/2014/main" id="{2AB7A018-8267-ADB0-2047-C9EDE34D5105}"/>
              </a:ext>
            </a:extLst>
          </p:cNvPr>
          <p:cNvSpPr/>
          <p:nvPr/>
        </p:nvSpPr>
        <p:spPr>
          <a:xfrm>
            <a:off x="8651020" y="2524501"/>
            <a:ext cx="609600" cy="364360"/>
          </a:xfrm>
          <a:prstGeom prst="rect">
            <a:avLst/>
          </a:prstGeom>
          <a:solidFill>
            <a:srgbClr val="FFFF00">
              <a:alpha val="49752"/>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9E5E793A-CE5C-1C38-2C91-8B5FC826918D}"/>
              </a:ext>
            </a:extLst>
          </p:cNvPr>
          <p:cNvSpPr/>
          <p:nvPr/>
        </p:nvSpPr>
        <p:spPr>
          <a:xfrm>
            <a:off x="8518500" y="2897636"/>
            <a:ext cx="609600" cy="364360"/>
          </a:xfrm>
          <a:prstGeom prst="rect">
            <a:avLst/>
          </a:prstGeom>
          <a:solidFill>
            <a:srgbClr val="FFFF00">
              <a:alpha val="49752"/>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0398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C3941-7BFE-42ED-B47D-3B14A28803F1}"/>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QUIZ</a:t>
            </a:r>
            <a:endParaRPr lang="en-IN">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0A7F526-3B24-41E4-A91E-4CB51DAF44BF}"/>
              </a:ext>
            </a:extLst>
          </p:cNvPr>
          <p:cNvSpPr>
            <a:spLocks noGrp="1"/>
          </p:cNvSpPr>
          <p:nvPr>
            <p:ph idx="1"/>
          </p:nvPr>
        </p:nvSpPr>
        <p:spPr/>
        <p:txBody>
          <a:bodyPr/>
          <a:lstStyle/>
          <a:p>
            <a:r>
              <a:rPr lang="en-US" b="1" u="sng">
                <a:latin typeface="Times New Roman" panose="02020603050405020304" pitchFamily="18" charset="0"/>
                <a:cs typeface="Times New Roman" panose="02020603050405020304" pitchFamily="18" charset="0"/>
              </a:rPr>
              <a:t>Question:</a:t>
            </a:r>
          </a:p>
          <a:p>
            <a:r>
              <a:rPr lang="en-IN" sz="1800">
                <a:effectLst/>
                <a:latin typeface="Times New Roman" panose="02020603050405020304" pitchFamily="18" charset="0"/>
                <a:ea typeface="Times New Roman" panose="02020603050405020304" pitchFamily="18" charset="0"/>
                <a:cs typeface="Times New Roman" panose="02020603050405020304" pitchFamily="18" charset="0"/>
              </a:rPr>
              <a:t>The RFM trajectory string for each customer is updated quarterly, retaining the last ten quarters. What type of </a:t>
            </a:r>
            <a:r>
              <a:rPr lang="en-IN" sz="1800" b="1">
                <a:effectLst/>
                <a:latin typeface="Times New Roman" panose="02020603050405020304" pitchFamily="18" charset="0"/>
                <a:ea typeface="Times New Roman" panose="02020603050405020304" pitchFamily="18" charset="0"/>
              </a:rPr>
              <a:t>Slowly Changing Dimensions (SCD) </a:t>
            </a:r>
            <a:r>
              <a:rPr lang="en-IN" sz="1800">
                <a:latin typeface="Times New Roman" panose="02020603050405020304" pitchFamily="18" charset="0"/>
                <a:ea typeface="Times New Roman" panose="02020603050405020304" pitchFamily="18" charset="0"/>
              </a:rPr>
              <a:t>is this?</a:t>
            </a:r>
          </a:p>
          <a:p>
            <a:r>
              <a:rPr lang="en-IN" sz="1800">
                <a:latin typeface="Times New Roman" panose="02020603050405020304" pitchFamily="18" charset="0"/>
                <a:cs typeface="Times New Roman" panose="02020603050405020304" pitchFamily="18" charset="0"/>
              </a:rPr>
              <a:t>A) Type 2</a:t>
            </a:r>
          </a:p>
          <a:p>
            <a:r>
              <a:rPr lang="en-IN" sz="1800">
                <a:latin typeface="Times New Roman" panose="02020603050405020304" pitchFamily="18" charset="0"/>
                <a:cs typeface="Times New Roman" panose="02020603050405020304" pitchFamily="18" charset="0"/>
              </a:rPr>
              <a:t>B) Type 3</a:t>
            </a:r>
          </a:p>
          <a:p>
            <a:r>
              <a:rPr lang="en-IN" sz="1800">
                <a:latin typeface="Times New Roman" panose="02020603050405020304" pitchFamily="18" charset="0"/>
                <a:cs typeface="Times New Roman" panose="02020603050405020304" pitchFamily="18" charset="0"/>
              </a:rPr>
              <a:t>C) Type 4</a:t>
            </a:r>
          </a:p>
          <a:p>
            <a:r>
              <a:rPr lang="en-IN" sz="1800">
                <a:latin typeface="Times New Roman" panose="02020603050405020304" pitchFamily="18" charset="0"/>
                <a:cs typeface="Times New Roman" panose="02020603050405020304" pitchFamily="18" charset="0"/>
              </a:rPr>
              <a:t>D) Type 1</a:t>
            </a:r>
            <a:endParaRPr lang="en-IN">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189CEF9-3F4C-634F-EDEB-9373BB504474}"/>
              </a:ext>
            </a:extLst>
          </p:cNvPr>
          <p:cNvPicPr>
            <a:picLocks noChangeAspect="1"/>
          </p:cNvPicPr>
          <p:nvPr/>
        </p:nvPicPr>
        <p:blipFill>
          <a:blip r:embed="rId2"/>
          <a:stretch>
            <a:fillRect/>
          </a:stretch>
        </p:blipFill>
        <p:spPr>
          <a:xfrm>
            <a:off x="2117938" y="3298487"/>
            <a:ext cx="450272" cy="450272"/>
          </a:xfrm>
          <a:prstGeom prst="rect">
            <a:avLst/>
          </a:prstGeom>
        </p:spPr>
      </p:pic>
    </p:spTree>
    <p:extLst>
      <p:ext uri="{BB962C8B-B14F-4D97-AF65-F5344CB8AC3E}">
        <p14:creationId xmlns:p14="http://schemas.microsoft.com/office/powerpoint/2010/main" val="214543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2" name="Rectangle 7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73" name="Straight Connector 7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4" name="Rectangle 73">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B9D316-DF6F-E680-EFAE-4A8A52559729}"/>
              </a:ext>
            </a:extLst>
          </p:cNvPr>
          <p:cNvSpPr>
            <a:spLocks noGrp="1"/>
          </p:cNvSpPr>
          <p:nvPr>
            <p:ph type="title"/>
          </p:nvPr>
        </p:nvSpPr>
        <p:spPr>
          <a:xfrm>
            <a:off x="8091376" y="639097"/>
            <a:ext cx="3451695" cy="3686015"/>
          </a:xfrm>
        </p:spPr>
        <p:txBody>
          <a:bodyPr vert="horz" lIns="91440" tIns="45720" rIns="91440" bIns="45720" rtlCol="0" anchor="b">
            <a:normAutofit/>
          </a:bodyPr>
          <a:lstStyle/>
          <a:p>
            <a:r>
              <a:rPr lang="en-US" sz="5100">
                <a:solidFill>
                  <a:schemeClr val="tx1">
                    <a:lumMod val="85000"/>
                    <a:lumOff val="15000"/>
                  </a:schemeClr>
                </a:solidFill>
              </a:rPr>
              <a:t>Introduction to customer-centric dates</a:t>
            </a:r>
          </a:p>
        </p:txBody>
      </p:sp>
      <p:pic>
        <p:nvPicPr>
          <p:cNvPr id="5" name="Content Placeholder 4">
            <a:extLst>
              <a:ext uri="{FF2B5EF4-FFF2-40B4-BE49-F238E27FC236}">
                <a16:creationId xmlns:a16="http://schemas.microsoft.com/office/drawing/2014/main" id="{3DC0EC94-D73D-E4A5-1457-C94A2516100A}"/>
              </a:ext>
            </a:extLst>
          </p:cNvPr>
          <p:cNvPicPr>
            <a:picLocks noChangeAspect="1"/>
          </p:cNvPicPr>
          <p:nvPr/>
        </p:nvPicPr>
        <p:blipFill>
          <a:blip r:embed="rId2"/>
          <a:srcRect t="10438" r="3" b="12653"/>
          <a:stretch/>
        </p:blipFill>
        <p:spPr>
          <a:xfrm>
            <a:off x="804403" y="640081"/>
            <a:ext cx="6571408" cy="5054156"/>
          </a:xfrm>
          <a:prstGeom prst="rect">
            <a:avLst/>
          </a:prstGeom>
        </p:spPr>
      </p:pic>
      <p:cxnSp>
        <p:nvCxnSpPr>
          <p:cNvPr id="75" name="Straight Connector 74">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7" name="Rectangle 76">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094838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446CD-6B57-9317-A51C-D57109B047D8}"/>
              </a:ext>
            </a:extLst>
          </p:cNvPr>
          <p:cNvSpPr>
            <a:spLocks noGrp="1"/>
          </p:cNvSpPr>
          <p:nvPr>
            <p:ph type="title"/>
          </p:nvPr>
        </p:nvSpPr>
        <p:spPr>
          <a:xfrm>
            <a:off x="5181601" y="634946"/>
            <a:ext cx="6368142" cy="1450757"/>
          </a:xfrm>
        </p:spPr>
        <p:txBody>
          <a:bodyPr>
            <a:normAutofit/>
          </a:bodyPr>
          <a:lstStyle/>
          <a:p>
            <a:r>
              <a:rPr lang="en-US" sz="2400" b="1"/>
              <a:t>The Challenge of Wide Customer Dimension Tables</a:t>
            </a:r>
          </a:p>
          <a:p>
            <a:endParaRPr lang="en-US" sz="4400">
              <a:cs typeface="Calibri Light"/>
            </a:endParaRPr>
          </a:p>
        </p:txBody>
      </p:sp>
      <p:pic>
        <p:nvPicPr>
          <p:cNvPr id="6" name="Picture 5" descr="Periodic table of elements">
            <a:extLst>
              <a:ext uri="{FF2B5EF4-FFF2-40B4-BE49-F238E27FC236}">
                <a16:creationId xmlns:a16="http://schemas.microsoft.com/office/drawing/2014/main" id="{898DD910-13D2-3E06-8A89-D7BBE16933FD}"/>
              </a:ext>
            </a:extLst>
          </p:cNvPr>
          <p:cNvPicPr>
            <a:picLocks noChangeAspect="1"/>
          </p:cNvPicPr>
          <p:nvPr/>
        </p:nvPicPr>
        <p:blipFill>
          <a:blip r:embed="rId2"/>
          <a:srcRect l="24737" r="30172" b="-9"/>
          <a:stretch/>
        </p:blipFill>
        <p:spPr>
          <a:xfrm>
            <a:off x="20" y="-12128"/>
            <a:ext cx="4654276" cy="6870127"/>
          </a:xfrm>
          <a:prstGeom prst="rect">
            <a:avLst/>
          </a:prstGeom>
        </p:spPr>
      </p:pic>
      <p:cxnSp>
        <p:nvCxnSpPr>
          <p:cNvPr id="13" name="Straight Connector 1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281F1C7-F21C-F9A4-60E2-805D223CA311}"/>
              </a:ext>
            </a:extLst>
          </p:cNvPr>
          <p:cNvSpPr>
            <a:spLocks noGrp="1"/>
          </p:cNvSpPr>
          <p:nvPr>
            <p:ph idx="1"/>
          </p:nvPr>
        </p:nvSpPr>
        <p:spPr>
          <a:xfrm>
            <a:off x="5181601" y="2198914"/>
            <a:ext cx="6368142" cy="3670180"/>
          </a:xfrm>
        </p:spPr>
        <p:txBody>
          <a:bodyPr vert="horz" lIns="0" tIns="45720" rIns="0" bIns="45720" rtlCol="0">
            <a:normAutofit lnSpcReduction="10000"/>
          </a:bodyPr>
          <a:lstStyle/>
          <a:p>
            <a:pPr marL="0" indent="0">
              <a:buNone/>
            </a:pPr>
            <a:r>
              <a:rPr lang="en-US" b="1"/>
              <a:t>Multiple Date Attributes</a:t>
            </a:r>
            <a:endParaRPr lang="en-US" b="1">
              <a:cs typeface="Calibri" panose="020F0502020204030204"/>
            </a:endParaRPr>
          </a:p>
          <a:p>
            <a:pPr>
              <a:buFont typeface="Arial"/>
              <a:buChar char="•"/>
            </a:pPr>
            <a:r>
              <a:rPr lang="en-US">
                <a:ea typeface="+mn-lt"/>
                <a:cs typeface="+mn-lt"/>
              </a:rPr>
              <a:t>Customer profiles often include numerous date-related fields, such as account creation, birthday, marriage anniversary, graduation date, etc. </a:t>
            </a:r>
            <a:endParaRPr lang="en-US">
              <a:cs typeface="Calibri" panose="020F0502020204030204"/>
            </a:endParaRPr>
          </a:p>
          <a:p>
            <a:pPr marL="0" indent="0">
              <a:buNone/>
            </a:pPr>
            <a:r>
              <a:rPr lang="en-US" b="1"/>
              <a:t>Expanded Date Information</a:t>
            </a:r>
            <a:endParaRPr lang="en-US" b="1">
              <a:cs typeface="Calibri"/>
            </a:endParaRPr>
          </a:p>
          <a:p>
            <a:pPr>
              <a:buFont typeface="Arial" panose="020F0502020204030204" pitchFamily="34" charset="0"/>
              <a:buChar char="•"/>
            </a:pPr>
            <a:r>
              <a:rPr lang="en-US">
                <a:ea typeface="+mn-lt"/>
                <a:cs typeface="+mn-lt"/>
              </a:rPr>
              <a:t>Each date requires additional columns for month, quarter, and year information</a:t>
            </a:r>
            <a:endParaRPr lang="en-US">
              <a:cs typeface="Calibri" panose="020F0502020204030204"/>
            </a:endParaRPr>
          </a:p>
          <a:p>
            <a:pPr marL="0" indent="0">
              <a:buNone/>
            </a:pPr>
            <a:r>
              <a:rPr lang="en-US" b="1"/>
              <a:t>Table Width Issues</a:t>
            </a:r>
            <a:endParaRPr lang="en-US" b="1">
              <a:cs typeface="Calibri"/>
            </a:endParaRPr>
          </a:p>
          <a:p>
            <a:pPr>
              <a:buFont typeface="Arial" panose="020F0502020204030204" pitchFamily="34" charset="0"/>
              <a:buChar char="•"/>
            </a:pPr>
            <a:r>
              <a:rPr lang="en-US">
                <a:ea typeface="+mn-lt"/>
                <a:cs typeface="+mn-lt"/>
              </a:rPr>
              <a:t>With many date attributes, customer dimension tables can become excessively wide, impacting performance</a:t>
            </a:r>
            <a:endParaRPr lang="en-US">
              <a:cs typeface="Calibri" panose="020F0502020204030204"/>
            </a:endParaRPr>
          </a:p>
          <a:p>
            <a:pPr>
              <a:buFont typeface="Arial" panose="020F0502020204030204" pitchFamily="34" charset="0"/>
              <a:buChar char="•"/>
            </a:pPr>
            <a:endParaRPr lang="en-US">
              <a:cs typeface="Calibri" panose="020F0502020204030204"/>
            </a:endParaRPr>
          </a:p>
        </p:txBody>
      </p:sp>
    </p:spTree>
    <p:extLst>
      <p:ext uri="{BB962C8B-B14F-4D97-AF65-F5344CB8AC3E}">
        <p14:creationId xmlns:p14="http://schemas.microsoft.com/office/powerpoint/2010/main" val="2888647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9E80720-23E6-4B89-B77E-04A7689F1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1D3CA1-3EB6-41F3-A419-8424B56BE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D87F7B2-AA36-4B58-BC2C-1BBA135E8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CD55F75E-C22A-0278-B6E7-1B6BAA9730C1}"/>
              </a:ext>
            </a:extLst>
          </p:cNvPr>
          <p:cNvGraphicFramePr>
            <a:graphicFrameLocks noGrp="1"/>
          </p:cNvGraphicFramePr>
          <p:nvPr>
            <p:ph idx="1"/>
            <p:extLst>
              <p:ext uri="{D42A27DB-BD31-4B8C-83A1-F6EECF244321}">
                <p14:modId xmlns:p14="http://schemas.microsoft.com/office/powerpoint/2010/main" val="4208471188"/>
              </p:ext>
            </p:extLst>
          </p:nvPr>
        </p:nvGraphicFramePr>
        <p:xfrm>
          <a:off x="643466" y="643467"/>
          <a:ext cx="10900477" cy="36192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9028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0" name="Rectangle 4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2" name="Straight Connector 5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4" name="Rectangle 53">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4" name="Content Placeholder 3" descr="A close-up of a customer key&#10;&#10;Description automatically generated">
            <a:extLst>
              <a:ext uri="{FF2B5EF4-FFF2-40B4-BE49-F238E27FC236}">
                <a16:creationId xmlns:a16="http://schemas.microsoft.com/office/drawing/2014/main" id="{29E3A69F-5DE1-67A8-1CFB-6BFB43521680}"/>
              </a:ext>
            </a:extLst>
          </p:cNvPr>
          <p:cNvPicPr>
            <a:picLocks noChangeAspect="1"/>
          </p:cNvPicPr>
          <p:nvPr/>
        </p:nvPicPr>
        <p:blipFill>
          <a:blip r:embed="rId2"/>
          <a:stretch>
            <a:fillRect/>
          </a:stretch>
        </p:blipFill>
        <p:spPr>
          <a:xfrm>
            <a:off x="491377" y="2302398"/>
            <a:ext cx="6275667" cy="2253204"/>
          </a:xfrm>
          <a:prstGeom prst="rect">
            <a:avLst/>
          </a:prstGeom>
        </p:spPr>
      </p:pic>
      <p:sp>
        <p:nvSpPr>
          <p:cNvPr id="56" name="Rectangle 55">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F7D7EC7-B7E8-586C-D79D-B68FD8EB92B2}"/>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b="1">
                <a:solidFill>
                  <a:srgbClr val="FFFFFF"/>
                </a:solidFill>
              </a:rPr>
              <a:t>Date Outrigger</a:t>
            </a:r>
          </a:p>
          <a:p>
            <a:endParaRPr lang="en-US" sz="4400" b="1">
              <a:solidFill>
                <a:srgbClr val="FFFFFF"/>
              </a:solidFill>
            </a:endParaRPr>
          </a:p>
        </p:txBody>
      </p:sp>
      <p:sp>
        <p:nvSpPr>
          <p:cNvPr id="42" name="Content Placeholder 24">
            <a:extLst>
              <a:ext uri="{FF2B5EF4-FFF2-40B4-BE49-F238E27FC236}">
                <a16:creationId xmlns:a16="http://schemas.microsoft.com/office/drawing/2014/main" id="{3530D3EB-0E93-23ED-663F-D71A3386B829}"/>
              </a:ext>
            </a:extLst>
          </p:cNvPr>
          <p:cNvSpPr>
            <a:spLocks noGrp="1"/>
          </p:cNvSpPr>
          <p:nvPr>
            <p:ph idx="1"/>
          </p:nvPr>
        </p:nvSpPr>
        <p:spPr>
          <a:xfrm>
            <a:off x="8096885" y="3578084"/>
            <a:ext cx="3659246" cy="2639835"/>
          </a:xfrm>
        </p:spPr>
        <p:txBody>
          <a:bodyPr vert="horz" lIns="91440" tIns="45720" rIns="91440" bIns="45720" rtlCol="0">
            <a:normAutofit/>
          </a:bodyPr>
          <a:lstStyle/>
          <a:p>
            <a:pPr marL="0" indent="0">
              <a:buNone/>
            </a:pPr>
            <a:r>
              <a:rPr lang="en-US" sz="1500" b="1" cap="all" spc="200">
                <a:solidFill>
                  <a:srgbClr val="FFFFFF"/>
                </a:solidFill>
                <a:latin typeface="+mj-lt"/>
              </a:rPr>
              <a:t>Example </a:t>
            </a:r>
          </a:p>
        </p:txBody>
      </p:sp>
      <p:sp>
        <p:nvSpPr>
          <p:cNvPr id="58" name="Rectangle 57">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90795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C37C0-A20A-FC2F-E8DC-A3B5E5DA4F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B0D78A-CCE1-CB30-F8E3-8DAEB31CE66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QUIZ</a:t>
            </a:r>
            <a:endParaRPr lang="en-IN">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CB4CB8-E788-2C25-CEFF-332F507EC05B}"/>
              </a:ext>
            </a:extLst>
          </p:cNvPr>
          <p:cNvSpPr>
            <a:spLocks noGrp="1"/>
          </p:cNvSpPr>
          <p:nvPr>
            <p:ph idx="1"/>
          </p:nvPr>
        </p:nvSpPr>
        <p:spPr/>
        <p:txBody>
          <a:bodyPr/>
          <a:lstStyle/>
          <a:p>
            <a:r>
              <a:rPr lang="en-US" b="1" u="sng">
                <a:latin typeface="Times New Roman" panose="02020603050405020304" pitchFamily="18" charset="0"/>
                <a:cs typeface="Times New Roman" panose="02020603050405020304" pitchFamily="18" charset="0"/>
              </a:rPr>
              <a:t>Question:</a:t>
            </a:r>
          </a:p>
          <a:p>
            <a:r>
              <a:rPr lang="en-IN" sz="1800">
                <a:latin typeface="Times New Roman" panose="02020603050405020304" pitchFamily="18" charset="0"/>
                <a:ea typeface="Times New Roman" panose="02020603050405020304" pitchFamily="18" charset="0"/>
              </a:rPr>
              <a:t>Each date outrigger is essentially a _________ .</a:t>
            </a:r>
          </a:p>
          <a:p>
            <a:r>
              <a:rPr lang="en-IN" sz="1800">
                <a:latin typeface="Times New Roman" panose="02020603050405020304" pitchFamily="18" charset="0"/>
                <a:cs typeface="Times New Roman" panose="02020603050405020304" pitchFamily="18" charset="0"/>
              </a:rPr>
              <a:t>A) Mini Dimension</a:t>
            </a:r>
          </a:p>
          <a:p>
            <a:r>
              <a:rPr lang="en-IN" sz="1800">
                <a:latin typeface="Times New Roman" panose="02020603050405020304" pitchFamily="18" charset="0"/>
                <a:cs typeface="Times New Roman" panose="02020603050405020304" pitchFamily="18" charset="0"/>
              </a:rPr>
              <a:t>B) Role-Playing Dimension </a:t>
            </a:r>
          </a:p>
          <a:p>
            <a:r>
              <a:rPr lang="en-IN" sz="1800">
                <a:latin typeface="Times New Roman" panose="02020603050405020304" pitchFamily="18" charset="0"/>
                <a:cs typeface="Times New Roman" panose="02020603050405020304" pitchFamily="18" charset="0"/>
              </a:rPr>
              <a:t>C) Conformed Dimension</a:t>
            </a:r>
          </a:p>
          <a:p>
            <a:r>
              <a:rPr lang="en-IN" sz="1800">
                <a:latin typeface="Times New Roman" panose="02020603050405020304" pitchFamily="18" charset="0"/>
                <a:cs typeface="Times New Roman" panose="02020603050405020304" pitchFamily="18" charset="0"/>
              </a:rPr>
              <a:t>D) Junk Dimension</a:t>
            </a:r>
            <a:endParaRPr lang="en-IN">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C736AC7-C9E3-1878-F3EB-7B7B27880EC5}"/>
              </a:ext>
            </a:extLst>
          </p:cNvPr>
          <p:cNvPicPr>
            <a:picLocks noChangeAspect="1"/>
          </p:cNvPicPr>
          <p:nvPr/>
        </p:nvPicPr>
        <p:blipFill>
          <a:blip r:embed="rId2"/>
          <a:stretch>
            <a:fillRect/>
          </a:stretch>
        </p:blipFill>
        <p:spPr>
          <a:xfrm>
            <a:off x="3840721" y="3097998"/>
            <a:ext cx="450272" cy="450272"/>
          </a:xfrm>
          <a:prstGeom prst="rect">
            <a:avLst/>
          </a:prstGeom>
        </p:spPr>
      </p:pic>
    </p:spTree>
    <p:extLst>
      <p:ext uri="{BB962C8B-B14F-4D97-AF65-F5344CB8AC3E}">
        <p14:creationId xmlns:p14="http://schemas.microsoft.com/office/powerpoint/2010/main" val="47440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5" name="Rectangle 3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7" name="Straight Connector 3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38">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7" name="Content Placeholder 6" descr="A stack of books and a cup of coffee&#10;&#10;Description automatically generated">
            <a:extLst>
              <a:ext uri="{FF2B5EF4-FFF2-40B4-BE49-F238E27FC236}">
                <a16:creationId xmlns:a16="http://schemas.microsoft.com/office/drawing/2014/main" id="{50BE4CE8-637F-A0A5-8D32-F9C543D33CA0}"/>
              </a:ext>
            </a:extLst>
          </p:cNvPr>
          <p:cNvPicPr>
            <a:picLocks noChangeAspect="1"/>
          </p:cNvPicPr>
          <p:nvPr/>
        </p:nvPicPr>
        <p:blipFill>
          <a:blip r:embed="rId3"/>
          <a:srcRect t="15451" r="-1" b="-1"/>
          <a:stretch/>
        </p:blipFill>
        <p:spPr>
          <a:xfrm>
            <a:off x="633999" y="775988"/>
            <a:ext cx="6275667" cy="5306024"/>
          </a:xfrm>
          <a:prstGeom prst="rect">
            <a:avLst/>
          </a:prstGeom>
        </p:spPr>
      </p:pic>
      <p:sp>
        <p:nvSpPr>
          <p:cNvPr id="41" name="Rectangle 40">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B7B6A6E-922B-DE1E-F361-0FD0578CF0D2}"/>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a:solidFill>
                  <a:srgbClr val="FFFFFF"/>
                </a:solidFill>
              </a:rPr>
              <a:t>Thank you </a:t>
            </a:r>
          </a:p>
        </p:txBody>
      </p:sp>
      <p:sp>
        <p:nvSpPr>
          <p:cNvPr id="43" name="Rectangle 42">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879109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24E7B-73C7-C0C6-52DE-82AE4DDA7CFE}"/>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Customer Dimension</a:t>
            </a:r>
          </a:p>
        </p:txBody>
      </p:sp>
      <p:sp>
        <p:nvSpPr>
          <p:cNvPr id="3" name="Content Placeholder 2">
            <a:extLst>
              <a:ext uri="{FF2B5EF4-FFF2-40B4-BE49-F238E27FC236}">
                <a16:creationId xmlns:a16="http://schemas.microsoft.com/office/drawing/2014/main" id="{DCC330C9-0342-1BB4-E53D-6BA4B807DDB9}"/>
              </a:ext>
            </a:extLst>
          </p:cNvPr>
          <p:cNvSpPr>
            <a:spLocks noGrp="1"/>
          </p:cNvSpPr>
          <p:nvPr>
            <p:ph idx="1"/>
          </p:nvPr>
        </p:nvSpPr>
        <p:spPr/>
        <p:txBody>
          <a:bodyPr vert="horz" lIns="91440" tIns="45720" rIns="91440" bIns="45720" rtlCol="0" anchor="t">
            <a:normAutofit/>
          </a:bodyPr>
          <a:lstStyle/>
          <a:p>
            <a:pPr marL="0" indent="0">
              <a:buNone/>
            </a:pPr>
            <a:r>
              <a:rPr lang="en-US" sz="2400" b="1">
                <a:latin typeface="Times New Roman"/>
                <a:cs typeface="Times New Roman"/>
              </a:rPr>
              <a:t>Aggregated Facts as Attributes</a:t>
            </a:r>
            <a:endParaRPr lang="en-US" sz="2400" b="1">
              <a:latin typeface="Times New Roman" panose="02020603050405020304" pitchFamily="18" charset="0"/>
              <a:cs typeface="Times New Roman" panose="02020603050405020304" pitchFamily="18" charset="0"/>
            </a:endParaRPr>
          </a:p>
          <a:p>
            <a:pPr marL="0" indent="0">
              <a:buNone/>
            </a:pPr>
            <a:r>
              <a:rPr lang="en-US">
                <a:latin typeface="Times New Roman"/>
                <a:cs typeface="Times New Roman"/>
              </a:rPr>
              <a:t> RFM Analysis</a:t>
            </a:r>
          </a:p>
          <a:p>
            <a:pPr marL="0" indent="0">
              <a:buNone/>
            </a:pPr>
            <a:endParaRPr lang="en-US">
              <a:latin typeface="Times New Roman" panose="02020603050405020304" pitchFamily="18" charset="0"/>
              <a:cs typeface="Times New Roman" panose="02020603050405020304" pitchFamily="18" charset="0"/>
            </a:endParaRPr>
          </a:p>
          <a:p>
            <a:pPr marL="0" indent="0">
              <a:buNone/>
            </a:pPr>
            <a:r>
              <a:rPr lang="en-US" sz="2400" b="1">
                <a:latin typeface="Times New Roman"/>
                <a:cs typeface="Times New Roman"/>
              </a:rPr>
              <a:t>Customer-centric dates</a:t>
            </a:r>
            <a:endParaRPr lang="en-US" sz="2400">
              <a:latin typeface="Times New Roman"/>
              <a:cs typeface="Times New Roman"/>
            </a:endParaRPr>
          </a:p>
          <a:p>
            <a:r>
              <a:rPr lang="en-US">
                <a:latin typeface="Times New Roman" panose="02020603050405020304" pitchFamily="18" charset="0"/>
                <a:cs typeface="Times New Roman" panose="02020603050405020304" pitchFamily="18" charset="0"/>
              </a:rPr>
              <a:t>Outrigger dimension</a:t>
            </a:r>
            <a:endParaRPr lang="en-US"/>
          </a:p>
        </p:txBody>
      </p:sp>
    </p:spTree>
    <p:extLst>
      <p:ext uri="{BB962C8B-B14F-4D97-AF65-F5344CB8AC3E}">
        <p14:creationId xmlns:p14="http://schemas.microsoft.com/office/powerpoint/2010/main" val="937385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FF6654-DA53-47E4-90DD-375286C39A73}"/>
              </a:ext>
            </a:extLst>
          </p:cNvPr>
          <p:cNvSpPr>
            <a:spLocks noGrp="1"/>
          </p:cNvSpPr>
          <p:nvPr>
            <p:ph type="title"/>
          </p:nvPr>
        </p:nvSpPr>
        <p:spPr>
          <a:xfrm>
            <a:off x="1097280" y="286604"/>
            <a:ext cx="9736975" cy="1338996"/>
          </a:xfrm>
        </p:spPr>
        <p:txBody>
          <a:bodyPr>
            <a:normAutofit/>
          </a:bodyPr>
          <a:lstStyle/>
          <a:p>
            <a:r>
              <a:rPr lang="en-US" sz="2200" b="1">
                <a:latin typeface="Times New Roman"/>
                <a:ea typeface="Calibri Light"/>
                <a:cs typeface="Times New Roman"/>
              </a:rPr>
              <a:t>Aggregated Facts as Attributes</a:t>
            </a:r>
            <a:br>
              <a:rPr lang="en-US" sz="2200">
                <a:latin typeface="Times New Roman" panose="02020603050405020304" pitchFamily="18" charset="0"/>
                <a:cs typeface="Times New Roman" panose="02020603050405020304" pitchFamily="18" charset="0"/>
              </a:rPr>
            </a:br>
            <a:endParaRPr lang="en-IN" sz="22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3226501-2E73-3114-267B-4C78AB869A20}"/>
              </a:ext>
            </a:extLst>
          </p:cNvPr>
          <p:cNvSpPr>
            <a:spLocks noGrp="1"/>
          </p:cNvSpPr>
          <p:nvPr>
            <p:ph idx="1"/>
          </p:nvPr>
        </p:nvSpPr>
        <p:spPr>
          <a:xfrm>
            <a:off x="940262" y="1734898"/>
            <a:ext cx="10058400" cy="1017539"/>
          </a:xfrm>
        </p:spPr>
        <p:txBody>
          <a:bodyPr vert="horz" lIns="91440" tIns="45720" rIns="91440" bIns="45720" rtlCol="0" anchor="t">
            <a:noAutofit/>
          </a:bodyPr>
          <a:lstStyle/>
          <a:p>
            <a:pPr marL="0" indent="0">
              <a:buNone/>
            </a:pPr>
            <a:r>
              <a:rPr lang="en-US" sz="1800">
                <a:latin typeface="Times New Roman"/>
                <a:cs typeface="Times New Roman"/>
              </a:rPr>
              <a:t>•Calculated characteristics based on accumulated historical data (e.g., loyalty tier, purchase frequency)</a:t>
            </a:r>
          </a:p>
          <a:p>
            <a:pPr marL="0" indent="0">
              <a:buNone/>
            </a:pPr>
            <a:r>
              <a:rPr lang="en-US" sz="1800">
                <a:latin typeface="Times New Roman"/>
                <a:cs typeface="Times New Roman"/>
              </a:rPr>
              <a:t>•Loyalty Tiers in Airlines: Silver, Gold, and Platinum based on cumulative flight activity</a:t>
            </a:r>
          </a:p>
          <a:p>
            <a:endParaRPr lang="en-US" sz="1400">
              <a:latin typeface="Times New Roman" panose="02020603050405020304" pitchFamily="18" charset="0"/>
              <a:cs typeface="Times New Roman" panose="02020603050405020304" pitchFamily="18" charset="0"/>
            </a:endParaRPr>
          </a:p>
        </p:txBody>
      </p:sp>
      <p:pic>
        <p:nvPicPr>
          <p:cNvPr id="4" name="Picture 3" descr="A group of round objects with text">
            <a:extLst>
              <a:ext uri="{FF2B5EF4-FFF2-40B4-BE49-F238E27FC236}">
                <a16:creationId xmlns:a16="http://schemas.microsoft.com/office/drawing/2014/main" id="{8C5EB95A-B1EB-3D6B-B9D6-6F1BA0FFE7F4}"/>
              </a:ext>
            </a:extLst>
          </p:cNvPr>
          <p:cNvPicPr>
            <a:picLocks noChangeAspect="1"/>
          </p:cNvPicPr>
          <p:nvPr/>
        </p:nvPicPr>
        <p:blipFill>
          <a:blip r:embed="rId2"/>
          <a:srcRect t="-58" r="740" b="-247"/>
          <a:stretch/>
        </p:blipFill>
        <p:spPr>
          <a:xfrm>
            <a:off x="2422007" y="2759103"/>
            <a:ext cx="6062188" cy="3328860"/>
          </a:xfrm>
          <a:prstGeom prst="rect">
            <a:avLst/>
          </a:prstGeom>
        </p:spPr>
      </p:pic>
    </p:spTree>
    <p:extLst>
      <p:ext uri="{BB962C8B-B14F-4D97-AF65-F5344CB8AC3E}">
        <p14:creationId xmlns:p14="http://schemas.microsoft.com/office/powerpoint/2010/main" val="3651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7CF8-9A02-43C4-91BF-717CEA8D1A66}"/>
              </a:ext>
            </a:extLst>
          </p:cNvPr>
          <p:cNvSpPr>
            <a:spLocks noGrp="1"/>
          </p:cNvSpPr>
          <p:nvPr>
            <p:ph type="title"/>
          </p:nvPr>
        </p:nvSpPr>
        <p:spPr>
          <a:xfrm>
            <a:off x="64220" y="493686"/>
            <a:ext cx="9404465" cy="1061906"/>
          </a:xfrm>
        </p:spPr>
        <p:txBody>
          <a:bodyPr>
            <a:normAutofit fontScale="90000"/>
          </a:bodyPr>
          <a:lstStyle/>
          <a:p>
            <a:r>
              <a:rPr lang="en-US" sz="4000">
                <a:latin typeface="Aptos"/>
                <a:ea typeface="Calibri Light"/>
                <a:cs typeface="Calibri Light"/>
              </a:rPr>
              <a:t>Aggregated Facts as Attributes</a:t>
            </a:r>
            <a:br>
              <a:rPr lang="en-US" sz="1800">
                <a:latin typeface="Aptos"/>
                <a:cs typeface="Arial"/>
              </a:rPr>
            </a:br>
            <a:endParaRPr lang="en-IN"/>
          </a:p>
        </p:txBody>
      </p:sp>
      <p:graphicFrame>
        <p:nvGraphicFramePr>
          <p:cNvPr id="4" name="Table 4">
            <a:extLst>
              <a:ext uri="{FF2B5EF4-FFF2-40B4-BE49-F238E27FC236}">
                <a16:creationId xmlns:a16="http://schemas.microsoft.com/office/drawing/2014/main" id="{C5197DF7-59AF-457E-9504-88E26B64446E}"/>
              </a:ext>
            </a:extLst>
          </p:cNvPr>
          <p:cNvGraphicFramePr>
            <a:graphicFrameLocks noGrp="1"/>
          </p:cNvGraphicFramePr>
          <p:nvPr>
            <p:ph idx="1"/>
            <p:extLst>
              <p:ext uri="{D42A27DB-BD31-4B8C-83A1-F6EECF244321}">
                <p14:modId xmlns:p14="http://schemas.microsoft.com/office/powerpoint/2010/main" val="1648516401"/>
              </p:ext>
            </p:extLst>
          </p:nvPr>
        </p:nvGraphicFramePr>
        <p:xfrm>
          <a:off x="64220" y="1686993"/>
          <a:ext cx="7634287" cy="2225040"/>
        </p:xfrm>
        <a:graphic>
          <a:graphicData uri="http://schemas.openxmlformats.org/drawingml/2006/table">
            <a:tbl>
              <a:tblPr firstRow="1" bandRow="1">
                <a:tableStyleId>{5C22544A-7EE6-4342-B048-85BDC9FD1C3A}</a:tableStyleId>
              </a:tblPr>
              <a:tblGrid>
                <a:gridCol w="1491191">
                  <a:extLst>
                    <a:ext uri="{9D8B030D-6E8A-4147-A177-3AD203B41FA5}">
                      <a16:colId xmlns:a16="http://schemas.microsoft.com/office/drawing/2014/main" val="4215132170"/>
                    </a:ext>
                  </a:extLst>
                </a:gridCol>
                <a:gridCol w="1491191">
                  <a:extLst>
                    <a:ext uri="{9D8B030D-6E8A-4147-A177-3AD203B41FA5}">
                      <a16:colId xmlns:a16="http://schemas.microsoft.com/office/drawing/2014/main" val="1037969029"/>
                    </a:ext>
                  </a:extLst>
                </a:gridCol>
                <a:gridCol w="1123614">
                  <a:extLst>
                    <a:ext uri="{9D8B030D-6E8A-4147-A177-3AD203B41FA5}">
                      <a16:colId xmlns:a16="http://schemas.microsoft.com/office/drawing/2014/main" val="1616696872"/>
                    </a:ext>
                  </a:extLst>
                </a:gridCol>
                <a:gridCol w="1071418">
                  <a:extLst>
                    <a:ext uri="{9D8B030D-6E8A-4147-A177-3AD203B41FA5}">
                      <a16:colId xmlns:a16="http://schemas.microsoft.com/office/drawing/2014/main" val="3074198081"/>
                    </a:ext>
                  </a:extLst>
                </a:gridCol>
                <a:gridCol w="849746">
                  <a:extLst>
                    <a:ext uri="{9D8B030D-6E8A-4147-A177-3AD203B41FA5}">
                      <a16:colId xmlns:a16="http://schemas.microsoft.com/office/drawing/2014/main" val="3982119836"/>
                    </a:ext>
                  </a:extLst>
                </a:gridCol>
                <a:gridCol w="1607127">
                  <a:extLst>
                    <a:ext uri="{9D8B030D-6E8A-4147-A177-3AD203B41FA5}">
                      <a16:colId xmlns:a16="http://schemas.microsoft.com/office/drawing/2014/main" val="3244500959"/>
                    </a:ext>
                  </a:extLst>
                </a:gridCol>
              </a:tblGrid>
              <a:tr h="370840">
                <a:tc>
                  <a:txBody>
                    <a:bodyPr/>
                    <a:lstStyle/>
                    <a:p>
                      <a:r>
                        <a:rPr lang="en-US" sz="1400" err="1">
                          <a:latin typeface="Times New Roman" panose="02020603050405020304" pitchFamily="18" charset="0"/>
                          <a:cs typeface="Times New Roman" panose="02020603050405020304" pitchFamily="18" charset="0"/>
                        </a:rPr>
                        <a:t>CustmerID</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err="1">
                          <a:latin typeface="Times New Roman" panose="02020603050405020304" pitchFamily="18" charset="0"/>
                          <a:cs typeface="Times New Roman" panose="02020603050405020304" pitchFamily="18" charset="0"/>
                        </a:rPr>
                        <a:t>CustomerName</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err="1">
                          <a:latin typeface="Times New Roman" panose="02020603050405020304" pitchFamily="18" charset="0"/>
                          <a:cs typeface="Times New Roman" panose="02020603050405020304" pitchFamily="18" charset="0"/>
                        </a:rPr>
                        <a:t>PhoneNum</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err="1">
                          <a:latin typeface="Times New Roman" panose="02020603050405020304" pitchFamily="18" charset="0"/>
                          <a:cs typeface="Times New Roman" panose="02020603050405020304" pitchFamily="18" charset="0"/>
                        </a:rPr>
                        <a:t>ZipCode</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State</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Gender</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13487326"/>
                  </a:ext>
                </a:extLst>
              </a:tr>
              <a:tr h="370840">
                <a:tc>
                  <a:txBody>
                    <a:bodyPr/>
                    <a:lstStyle/>
                    <a:p>
                      <a:r>
                        <a:rPr lang="en-US" sz="1400">
                          <a:latin typeface="Times New Roman" panose="02020603050405020304" pitchFamily="18" charset="0"/>
                          <a:cs typeface="Times New Roman" panose="02020603050405020304" pitchFamily="18" charset="0"/>
                        </a:rPr>
                        <a:t>10001</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Steven</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3265656446</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75254</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Texas</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M</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37223453"/>
                  </a:ext>
                </a:extLst>
              </a:tr>
              <a:tr h="370840">
                <a:tc>
                  <a:txBody>
                    <a:bodyPr/>
                    <a:lstStyle/>
                    <a:p>
                      <a:r>
                        <a:rPr lang="en-US" sz="1400">
                          <a:latin typeface="Times New Roman" panose="02020603050405020304" pitchFamily="18" charset="0"/>
                          <a:cs typeface="Times New Roman" panose="02020603050405020304" pitchFamily="18" charset="0"/>
                        </a:rPr>
                        <a:t>10002</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Elizabeth</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3121111631</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75252</a:t>
                      </a:r>
                      <a:endParaRPr lang="en-IN" sz="140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Texas</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F</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48724587"/>
                  </a:ext>
                </a:extLst>
              </a:tr>
              <a:tr h="370840">
                <a:tc>
                  <a:txBody>
                    <a:bodyPr/>
                    <a:lstStyle/>
                    <a:p>
                      <a:r>
                        <a:rPr lang="en-US" sz="1400">
                          <a:latin typeface="Times New Roman" panose="02020603050405020304" pitchFamily="18" charset="0"/>
                          <a:cs typeface="Times New Roman" panose="02020603050405020304" pitchFamily="18" charset="0"/>
                        </a:rPr>
                        <a:t>10003</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Tony</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2255997763</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71236</a:t>
                      </a:r>
                      <a:endParaRPr lang="en-IN" sz="140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Texas</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M</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17394357"/>
                  </a:ext>
                </a:extLst>
              </a:tr>
              <a:tr h="370840">
                <a:tc>
                  <a:txBody>
                    <a:bodyPr/>
                    <a:lstStyle/>
                    <a:p>
                      <a:r>
                        <a:rPr lang="en-US" sz="1400">
                          <a:latin typeface="Times New Roman" panose="02020603050405020304" pitchFamily="18" charset="0"/>
                          <a:cs typeface="Times New Roman" panose="02020603050405020304" pitchFamily="18" charset="0"/>
                        </a:rPr>
                        <a:t>10004</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Richard</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6558841233</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73215</a:t>
                      </a:r>
                      <a:endParaRPr lang="en-IN" sz="140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Texas</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M</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21134822"/>
                  </a:ext>
                </a:extLst>
              </a:tr>
              <a:tr h="370840">
                <a:tc>
                  <a:txBody>
                    <a:bodyPr/>
                    <a:lstStyle/>
                    <a:p>
                      <a:r>
                        <a:rPr lang="en-US" sz="1400">
                          <a:latin typeface="Times New Roman" panose="02020603050405020304" pitchFamily="18" charset="0"/>
                          <a:cs typeface="Times New Roman" panose="02020603050405020304" pitchFamily="18" charset="0"/>
                        </a:rPr>
                        <a:t>10005</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Peter</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2994698989</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71564</a:t>
                      </a:r>
                      <a:endParaRPr lang="en-IN" sz="140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Texas</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M</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30221589"/>
                  </a:ext>
                </a:extLst>
              </a:tr>
            </a:tbl>
          </a:graphicData>
        </a:graphic>
      </p:graphicFrame>
      <p:graphicFrame>
        <p:nvGraphicFramePr>
          <p:cNvPr id="5" name="Table 5">
            <a:extLst>
              <a:ext uri="{FF2B5EF4-FFF2-40B4-BE49-F238E27FC236}">
                <a16:creationId xmlns:a16="http://schemas.microsoft.com/office/drawing/2014/main" id="{3FA0FDE4-79E0-4D08-AAA9-33EFF1BA77B7}"/>
              </a:ext>
            </a:extLst>
          </p:cNvPr>
          <p:cNvGraphicFramePr>
            <a:graphicFrameLocks noGrp="1"/>
          </p:cNvGraphicFramePr>
          <p:nvPr>
            <p:extLst>
              <p:ext uri="{D42A27DB-BD31-4B8C-83A1-F6EECF244321}">
                <p14:modId xmlns:p14="http://schemas.microsoft.com/office/powerpoint/2010/main" val="748364437"/>
              </p:ext>
            </p:extLst>
          </p:nvPr>
        </p:nvGraphicFramePr>
        <p:xfrm>
          <a:off x="7426036" y="1677757"/>
          <a:ext cx="2209800" cy="2225040"/>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3146663224"/>
                    </a:ext>
                  </a:extLst>
                </a:gridCol>
              </a:tblGrid>
              <a:tr h="370840">
                <a:tc>
                  <a:txBody>
                    <a:bodyPr/>
                    <a:lstStyle/>
                    <a:p>
                      <a:r>
                        <a:rPr lang="en-US" sz="1400" b="1" err="1">
                          <a:latin typeface="Times New Roman" panose="02020603050405020304" pitchFamily="18" charset="0"/>
                          <a:cs typeface="Times New Roman" panose="02020603050405020304" pitchFamily="18" charset="0"/>
                        </a:rPr>
                        <a:t>TopCustomer</a:t>
                      </a:r>
                      <a:endParaRPr lang="en-IN" sz="1400" b="1">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16619365"/>
                  </a:ext>
                </a:extLst>
              </a:tr>
              <a:tr h="370840">
                <a:tc>
                  <a:txBody>
                    <a:bodyPr/>
                    <a:lstStyle/>
                    <a:p>
                      <a:r>
                        <a:rPr lang="en-US" sz="1400">
                          <a:latin typeface="Times New Roman" panose="02020603050405020304" pitchFamily="18" charset="0"/>
                          <a:cs typeface="Times New Roman" panose="02020603050405020304" pitchFamily="18" charset="0"/>
                        </a:rPr>
                        <a:t>N</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33975872"/>
                  </a:ext>
                </a:extLst>
              </a:tr>
              <a:tr h="370840">
                <a:tc>
                  <a:txBody>
                    <a:bodyPr/>
                    <a:lstStyle/>
                    <a:p>
                      <a:r>
                        <a:rPr lang="en-US" sz="1400">
                          <a:latin typeface="Times New Roman" panose="02020603050405020304" pitchFamily="18" charset="0"/>
                          <a:cs typeface="Times New Roman" panose="02020603050405020304" pitchFamily="18" charset="0"/>
                        </a:rPr>
                        <a:t>Y</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02387638"/>
                  </a:ext>
                </a:extLst>
              </a:tr>
              <a:tr h="370840">
                <a:tc>
                  <a:txBody>
                    <a:bodyPr/>
                    <a:lstStyle/>
                    <a:p>
                      <a:r>
                        <a:rPr lang="en-US" sz="1400">
                          <a:latin typeface="Times New Roman" panose="02020603050405020304" pitchFamily="18" charset="0"/>
                          <a:cs typeface="Times New Roman" panose="02020603050405020304" pitchFamily="18" charset="0"/>
                        </a:rPr>
                        <a:t>Y</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5563229"/>
                  </a:ext>
                </a:extLst>
              </a:tr>
              <a:tr h="370840">
                <a:tc>
                  <a:txBody>
                    <a:bodyPr/>
                    <a:lstStyle/>
                    <a:p>
                      <a:r>
                        <a:rPr lang="en-US" sz="1400">
                          <a:latin typeface="Times New Roman" panose="02020603050405020304" pitchFamily="18" charset="0"/>
                          <a:cs typeface="Times New Roman" panose="02020603050405020304" pitchFamily="18" charset="0"/>
                        </a:rPr>
                        <a:t>N</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57312898"/>
                  </a:ext>
                </a:extLst>
              </a:tr>
              <a:tr h="370840">
                <a:tc>
                  <a:txBody>
                    <a:bodyPr/>
                    <a:lstStyle/>
                    <a:p>
                      <a:r>
                        <a:rPr lang="en-US" sz="1400">
                          <a:latin typeface="Times New Roman" panose="02020603050405020304" pitchFamily="18" charset="0"/>
                          <a:cs typeface="Times New Roman" panose="02020603050405020304" pitchFamily="18" charset="0"/>
                        </a:rPr>
                        <a:t>N</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6538765"/>
                  </a:ext>
                </a:extLst>
              </a:tr>
            </a:tbl>
          </a:graphicData>
        </a:graphic>
      </p:graphicFrame>
      <p:sp>
        <p:nvSpPr>
          <p:cNvPr id="6" name="Arrow: Down 5">
            <a:extLst>
              <a:ext uri="{FF2B5EF4-FFF2-40B4-BE49-F238E27FC236}">
                <a16:creationId xmlns:a16="http://schemas.microsoft.com/office/drawing/2014/main" id="{78F22580-E7FF-47CD-A024-F04494C208BB}"/>
              </a:ext>
            </a:extLst>
          </p:cNvPr>
          <p:cNvSpPr/>
          <p:nvPr/>
        </p:nvSpPr>
        <p:spPr>
          <a:xfrm>
            <a:off x="8746836" y="4147127"/>
            <a:ext cx="535709" cy="4987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580F474-8E2F-48B3-A9C6-5EA06EAE28AB}"/>
                  </a:ext>
                </a:extLst>
              </p:cNvPr>
              <p:cNvSpPr txBox="1"/>
              <p:nvPr/>
            </p:nvSpPr>
            <p:spPr>
              <a:xfrm>
                <a:off x="7763162" y="2179781"/>
                <a:ext cx="3699165" cy="4744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i="1" smtClean="0">
                              <a:latin typeface="Cambria Math" panose="02040503050406030204" pitchFamily="18" charset="0"/>
                            </a:rPr>
                          </m:ctrlPr>
                        </m:dPr>
                        <m:e>
                          <m:r>
                            <m:rPr>
                              <m:sty m:val="p"/>
                            </m:rPr>
                            <a:rPr lang="en-US" b="0" i="0" smtClean="0">
                              <a:latin typeface="Cambria Math" panose="02040503050406030204" pitchFamily="18" charset="0"/>
                            </a:rPr>
                            <m:t>Fla</m:t>
                          </m:r>
                        </m:e>
                      </m:d>
                      <m:r>
                        <a:rPr lang="en-US" b="0" i="1" smtClean="0">
                          <a:latin typeface="Cambria Math" panose="02040503050406030204" pitchFamily="18" charset="0"/>
                        </a:rPr>
                        <m:t>𝑔</m:t>
                      </m:r>
                      <m:f>
                        <m:fPr>
                          <m:ctrlPr>
                            <a:rPr lang="en-US" b="0" i="1" smtClean="0">
                              <a:latin typeface="Cambria Math" panose="02040503050406030204" pitchFamily="18" charset="0"/>
                            </a:rPr>
                          </m:ctrlPr>
                        </m:fPr>
                        <m:num>
                          <m:r>
                            <a:rPr lang="en-US" b="0" i="1" smtClean="0">
                              <a:latin typeface="Cambria Math" panose="02040503050406030204" pitchFamily="18" charset="0"/>
                            </a:rPr>
                            <m:t>𝑦𝑒𝑠</m:t>
                          </m:r>
                        </m:num>
                        <m:den>
                          <m:r>
                            <a:rPr lang="en-US" b="0" i="1" smtClean="0">
                              <a:latin typeface="Cambria Math" panose="02040503050406030204" pitchFamily="18" charset="0"/>
                            </a:rPr>
                            <m:t>𝑁𝑜</m:t>
                          </m:r>
                        </m:den>
                      </m:f>
                      <m:r>
                        <a:rPr lang="en-US" b="0" i="1" smtClean="0">
                          <a:latin typeface="Cambria Math" panose="02040503050406030204" pitchFamily="18" charset="0"/>
                        </a:rPr>
                        <m:t>𝑏𝑎𝑠𝑒𝑑</m:t>
                      </m:r>
                      <m:r>
                        <a:rPr lang="en-US" b="0" i="1" smtClean="0">
                          <a:latin typeface="Cambria Math" panose="02040503050406030204" pitchFamily="18" charset="0"/>
                        </a:rPr>
                        <m:t> </m:t>
                      </m:r>
                      <m:r>
                        <a:rPr lang="en-US" b="0" i="1" smtClean="0">
                          <a:latin typeface="Cambria Math" panose="02040503050406030204" pitchFamily="18" charset="0"/>
                        </a:rPr>
                        <m:t>𝑢𝑝𝑜𝑛</m:t>
                      </m:r>
                      <m:r>
                        <a:rPr lang="en-US" b="0" i="1" smtClean="0">
                          <a:latin typeface="Cambria Math" panose="02040503050406030204" pitchFamily="18" charset="0"/>
                        </a:rPr>
                        <m:t> </m:t>
                      </m:r>
                      <m:r>
                        <a:rPr lang="en-US" b="0" i="1" smtClean="0">
                          <a:latin typeface="Cambria Math" panose="02040503050406030204" pitchFamily="18" charset="0"/>
                        </a:rPr>
                        <m:t>𝑝𝑟𝑒𝑣𝑖𝑜𝑢𝑠</m:t>
                      </m:r>
                      <m:r>
                        <a:rPr lang="en-US" b="0" i="1" smtClean="0">
                          <a:latin typeface="Cambria Math" panose="02040503050406030204" pitchFamily="18" charset="0"/>
                        </a:rPr>
                        <m:t> </m:t>
                      </m:r>
                      <m:r>
                        <a:rPr lang="en-US" b="0" i="1" smtClean="0">
                          <a:latin typeface="Cambria Math" panose="02040503050406030204" pitchFamily="18" charset="0"/>
                        </a:rPr>
                        <m:t>𝑦𝑒𝑎𝑟</m:t>
                      </m:r>
                      <m:r>
                        <a:rPr lang="en-US" b="0" i="1" smtClean="0">
                          <a:latin typeface="Cambria Math" panose="02040503050406030204" pitchFamily="18" charset="0"/>
                        </a:rPr>
                        <m:t> </m:t>
                      </m:r>
                      <m:r>
                        <a:rPr lang="en-US" b="0" i="1" smtClean="0">
                          <a:latin typeface="Cambria Math" panose="02040503050406030204" pitchFamily="18" charset="0"/>
                        </a:rPr>
                        <m:t>𝑑𝑎𝑡𝑎</m:t>
                      </m:r>
                    </m:oMath>
                  </m:oMathPara>
                </a14:m>
                <a:endParaRPr lang="en-IN" sz="4400">
                  <a:latin typeface="Times New Roman" panose="02020603050405020304" pitchFamily="18" charset="0"/>
                  <a:cs typeface="Times New Roman" panose="02020603050405020304" pitchFamily="18" charset="0"/>
                </a:endParaRPr>
              </a:p>
            </p:txBody>
          </p:sp>
        </mc:Choice>
        <mc:Fallback>
          <p:sp>
            <p:nvSpPr>
              <p:cNvPr id="7" name="TextBox 6">
                <a:extLst>
                  <a:ext uri="{FF2B5EF4-FFF2-40B4-BE49-F238E27FC236}">
                    <a16:creationId xmlns:a16="http://schemas.microsoft.com/office/drawing/2014/main" id="{6580F474-8E2F-48B3-A9C6-5EA06EAE28AB}"/>
                  </a:ext>
                </a:extLst>
              </p:cNvPr>
              <p:cNvSpPr txBox="1">
                <a:spLocks noRot="1" noChangeAspect="1" noMove="1" noResize="1" noEditPoints="1" noAdjustHandles="1" noChangeArrowheads="1" noChangeShapeType="1" noTextEdit="1"/>
              </p:cNvSpPr>
              <p:nvPr/>
            </p:nvSpPr>
            <p:spPr>
              <a:xfrm>
                <a:off x="7763162" y="2179781"/>
                <a:ext cx="3699165" cy="474425"/>
              </a:xfrm>
              <a:prstGeom prst="rect">
                <a:avLst/>
              </a:prstGeom>
              <a:blipFill>
                <a:blip r:embed="rId2"/>
                <a:stretch>
                  <a:fillRect r="-12521"/>
                </a:stretch>
              </a:blipFill>
            </p:spPr>
            <p:txBody>
              <a:bodyPr/>
              <a:lstStyle/>
              <a:p>
                <a:r>
                  <a:rPr lang="en-US">
                    <a:noFill/>
                  </a:rPr>
                  <a:t> </a:t>
                </a:r>
              </a:p>
            </p:txBody>
          </p:sp>
        </mc:Fallback>
      </mc:AlternateContent>
      <p:sp>
        <p:nvSpPr>
          <p:cNvPr id="8" name="Right Brace 7">
            <a:extLst>
              <a:ext uri="{FF2B5EF4-FFF2-40B4-BE49-F238E27FC236}">
                <a16:creationId xmlns:a16="http://schemas.microsoft.com/office/drawing/2014/main" id="{D4DC50EF-CDA4-477A-BE4E-D2B6B03E16D9}"/>
              </a:ext>
            </a:extLst>
          </p:cNvPr>
          <p:cNvSpPr/>
          <p:nvPr/>
        </p:nvSpPr>
        <p:spPr>
          <a:xfrm rot="5400000">
            <a:off x="4156362" y="1874860"/>
            <a:ext cx="665019" cy="5615709"/>
          </a:xfrm>
          <a:prstGeom prst="righ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1" name="TextBox 10">
            <a:extLst>
              <a:ext uri="{FF2B5EF4-FFF2-40B4-BE49-F238E27FC236}">
                <a16:creationId xmlns:a16="http://schemas.microsoft.com/office/drawing/2014/main" id="{4B3E3A33-17D1-4833-801E-125563B48798}"/>
              </a:ext>
            </a:extLst>
          </p:cNvPr>
          <p:cNvSpPr txBox="1"/>
          <p:nvPr/>
        </p:nvSpPr>
        <p:spPr>
          <a:xfrm>
            <a:off x="3481142" y="5153326"/>
            <a:ext cx="2082802" cy="369332"/>
          </a:xfrm>
          <a:prstGeom prst="rect">
            <a:avLst/>
          </a:prstGeom>
          <a:noFill/>
        </p:spPr>
        <p:txBody>
          <a:bodyPr wrap="square" rtlCol="0">
            <a:spAutoFit/>
          </a:bodyPr>
          <a:lstStyle/>
          <a:p>
            <a:r>
              <a:rPr lang="en-US"/>
              <a:t>Normal Attributes</a:t>
            </a:r>
            <a:endParaRPr lang="en-IN"/>
          </a:p>
        </p:txBody>
      </p:sp>
      <p:sp>
        <p:nvSpPr>
          <p:cNvPr id="12" name="TextBox 11">
            <a:extLst>
              <a:ext uri="{FF2B5EF4-FFF2-40B4-BE49-F238E27FC236}">
                <a16:creationId xmlns:a16="http://schemas.microsoft.com/office/drawing/2014/main" id="{18387B57-D902-4594-9BCB-071A67A75268}"/>
              </a:ext>
            </a:extLst>
          </p:cNvPr>
          <p:cNvSpPr txBox="1"/>
          <p:nvPr/>
        </p:nvSpPr>
        <p:spPr>
          <a:xfrm>
            <a:off x="7296727" y="4645891"/>
            <a:ext cx="3278909" cy="369332"/>
          </a:xfrm>
          <a:prstGeom prst="rect">
            <a:avLst/>
          </a:prstGeom>
          <a:noFill/>
        </p:spPr>
        <p:txBody>
          <a:bodyPr wrap="square" rtlCol="0">
            <a:spAutoFit/>
          </a:bodyPr>
          <a:lstStyle/>
          <a:p>
            <a:r>
              <a:rPr lang="en-US"/>
              <a:t>Aggregated Facts as Attribute</a:t>
            </a:r>
            <a:endParaRPr lang="en-IN"/>
          </a:p>
        </p:txBody>
      </p:sp>
    </p:spTree>
    <p:extLst>
      <p:ext uri="{BB962C8B-B14F-4D97-AF65-F5344CB8AC3E}">
        <p14:creationId xmlns:p14="http://schemas.microsoft.com/office/powerpoint/2010/main" val="122593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00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10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100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uild="allAtOnce"/>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4885E-0FBF-493D-AF43-64FFBD4E524D}"/>
              </a:ext>
            </a:extLst>
          </p:cNvPr>
          <p:cNvSpPr>
            <a:spLocks noGrp="1"/>
          </p:cNvSpPr>
          <p:nvPr>
            <p:ph type="title"/>
          </p:nvPr>
        </p:nvSpPr>
        <p:spPr/>
        <p:txBody>
          <a:bodyPr/>
          <a:lstStyle/>
          <a:p>
            <a:r>
              <a:rPr lang="en-US">
                <a:latin typeface="Times New Roman"/>
                <a:cs typeface="Times New Roman"/>
              </a:rPr>
              <a:t>RFM Analysis</a:t>
            </a:r>
            <a:endParaRPr lang="en-IN">
              <a:latin typeface="Times New Roman"/>
              <a:cs typeface="Times New Roman"/>
            </a:endParaRPr>
          </a:p>
        </p:txBody>
      </p:sp>
      <p:sp>
        <p:nvSpPr>
          <p:cNvPr id="3" name="Content Placeholder 2">
            <a:extLst>
              <a:ext uri="{FF2B5EF4-FFF2-40B4-BE49-F238E27FC236}">
                <a16:creationId xmlns:a16="http://schemas.microsoft.com/office/drawing/2014/main" id="{9E39F95F-83C3-46C2-A491-51E1EB71DBDF}"/>
              </a:ext>
            </a:extLst>
          </p:cNvPr>
          <p:cNvSpPr>
            <a:spLocks noGrp="1"/>
          </p:cNvSpPr>
          <p:nvPr>
            <p:ph idx="1"/>
          </p:nvPr>
        </p:nvSpPr>
        <p:spPr/>
        <p:txBody>
          <a:bodyPr/>
          <a:lstStyle/>
          <a:p>
            <a:r>
              <a:rPr lang="en-IN" sz="1800">
                <a:effectLst/>
                <a:latin typeface="Times New Roman" panose="02020603050405020304" pitchFamily="18" charset="0"/>
                <a:ea typeface="Times New Roman" panose="02020603050405020304" pitchFamily="18" charset="0"/>
              </a:rPr>
              <a:t>To understand </a:t>
            </a:r>
            <a:r>
              <a:rPr lang="en-IN" sz="1800">
                <a:latin typeface="Times New Roman" panose="02020603050405020304" pitchFamily="18" charset="0"/>
                <a:ea typeface="Times New Roman" panose="02020603050405020304" pitchFamily="18" charset="0"/>
              </a:rPr>
              <a:t>the </a:t>
            </a:r>
            <a:r>
              <a:rPr lang="en-IN" sz="1800">
                <a:effectLst/>
                <a:latin typeface="Times New Roman" panose="02020603050405020304" pitchFamily="18" charset="0"/>
                <a:ea typeface="Times New Roman" panose="02020603050405020304" pitchFamily="18" charset="0"/>
              </a:rPr>
              <a:t>customer behavior, many companies employ </a:t>
            </a:r>
            <a:r>
              <a:rPr lang="en-IN" sz="1800" b="1">
                <a:effectLst/>
                <a:latin typeface="Times New Roman" panose="02020603050405020304" pitchFamily="18" charset="0"/>
                <a:ea typeface="Times New Roman" panose="02020603050405020304" pitchFamily="18" charset="0"/>
              </a:rPr>
              <a:t>RFM (Recency, Frequency, Monetary) analysis</a:t>
            </a:r>
            <a:r>
              <a:rPr lang="en-IN" sz="1800">
                <a:effectLst/>
                <a:latin typeface="Times New Roman" panose="02020603050405020304" pitchFamily="18" charset="0"/>
                <a:ea typeface="Times New Roman" panose="02020603050405020304" pitchFamily="18" charset="0"/>
              </a:rPr>
              <a:t>. Each dimension helps businesses classify customers by analysing when and how often they buy, as well as their spending patterns. </a:t>
            </a:r>
            <a:endParaRPr lang="en-IN"/>
          </a:p>
        </p:txBody>
      </p:sp>
      <p:pic>
        <p:nvPicPr>
          <p:cNvPr id="5" name="Content Placeholder 4">
            <a:extLst>
              <a:ext uri="{FF2B5EF4-FFF2-40B4-BE49-F238E27FC236}">
                <a16:creationId xmlns:a16="http://schemas.microsoft.com/office/drawing/2014/main" id="{E23976B5-D680-E464-99C0-A3D916EA3DE1}"/>
              </a:ext>
            </a:extLst>
          </p:cNvPr>
          <p:cNvPicPr>
            <a:picLocks noChangeAspect="1"/>
          </p:cNvPicPr>
          <p:nvPr/>
        </p:nvPicPr>
        <p:blipFill>
          <a:blip r:embed="rId2"/>
          <a:stretch>
            <a:fillRect/>
          </a:stretch>
        </p:blipFill>
        <p:spPr>
          <a:xfrm>
            <a:off x="2778852" y="2655399"/>
            <a:ext cx="6695256" cy="3531748"/>
          </a:xfrm>
          <a:prstGeom prst="rect">
            <a:avLst/>
          </a:prstGeom>
        </p:spPr>
      </p:pic>
    </p:spTree>
    <p:extLst>
      <p:ext uri="{BB962C8B-B14F-4D97-AF65-F5344CB8AC3E}">
        <p14:creationId xmlns:p14="http://schemas.microsoft.com/office/powerpoint/2010/main" val="2486705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355C-281F-47A2-A3ED-E9619C86A9EA}"/>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Recency (R)</a:t>
            </a:r>
            <a:endParaRPr lang="en-I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BAB94A9-6F7E-4999-913F-09088587C75C}"/>
              </a:ext>
            </a:extLst>
          </p:cNvPr>
          <p:cNvSpPr>
            <a:spLocks noGrp="1"/>
          </p:cNvSpPr>
          <p:nvPr>
            <p:ph idx="1"/>
          </p:nvPr>
        </p:nvSpPr>
        <p:spPr/>
        <p:txBody>
          <a:bodyPr vert="horz" lIns="0" tIns="45720" rIns="0" bIns="45720" rtlCol="0" anchor="t">
            <a:normAutofit/>
          </a:bodyPr>
          <a:lstStyle/>
          <a:p>
            <a:r>
              <a:rPr lang="en-IN" sz="1800">
                <a:effectLst/>
                <a:latin typeface="Times New Roman"/>
                <a:ea typeface="Times New Roman" panose="02020603050405020304" pitchFamily="18" charset="0"/>
                <a:cs typeface="Times New Roman"/>
              </a:rPr>
              <a:t>Recency measures how recently a customer made a purchase</a:t>
            </a:r>
          </a:p>
          <a:p>
            <a:r>
              <a:rPr lang="en-IN" sz="1800">
                <a:latin typeface="Times New Roman"/>
                <a:cs typeface="Times New Roman"/>
              </a:rPr>
              <a:t>Recency Varies by Business</a:t>
            </a:r>
          </a:p>
          <a:p>
            <a:pPr marL="0" indent="0">
              <a:buNone/>
            </a:pPr>
            <a:r>
              <a:rPr lang="en-IN" sz="1800">
                <a:latin typeface="Times New Roman"/>
                <a:cs typeface="Times New Roman"/>
              </a:rPr>
              <a:t>  For an airline</a:t>
            </a:r>
            <a:r>
              <a:rPr lang="en-IN" sz="1800">
                <a:effectLst/>
                <a:latin typeface="Times New Roman"/>
                <a:ea typeface="Times New Roman" panose="02020603050405020304" pitchFamily="18" charset="0"/>
                <a:cs typeface="Times New Roman"/>
              </a:rPr>
              <a:t>, a customer who flew this quarter may be considered recent       </a:t>
            </a:r>
            <a:r>
              <a:rPr lang="en-IN" sz="1400">
                <a:effectLst/>
                <a:latin typeface="Times New Roman"/>
                <a:ea typeface="Times New Roman" panose="02020603050405020304" pitchFamily="18" charset="0"/>
                <a:cs typeface="Times New Roman"/>
              </a:rPr>
              <a:t> </a:t>
            </a:r>
            <a:endParaRPr lang="en-IN" sz="1400">
              <a:latin typeface="Times New Roman"/>
              <a:cs typeface="Times New Roman"/>
            </a:endParaRPr>
          </a:p>
          <a:p>
            <a:endParaRPr lang="en-IN"/>
          </a:p>
          <a:p>
            <a:endParaRPr lang="en-IN"/>
          </a:p>
          <a:p>
            <a:endParaRPr lang="en-IN"/>
          </a:p>
          <a:p>
            <a:endParaRPr lang="en-IN"/>
          </a:p>
        </p:txBody>
      </p:sp>
      <p:pic>
        <p:nvPicPr>
          <p:cNvPr id="5" name="Picture 4">
            <a:extLst>
              <a:ext uri="{FF2B5EF4-FFF2-40B4-BE49-F238E27FC236}">
                <a16:creationId xmlns:a16="http://schemas.microsoft.com/office/drawing/2014/main" id="{62AA0665-28FC-449A-B3AD-4DA9B9A5D925}"/>
              </a:ext>
            </a:extLst>
          </p:cNvPr>
          <p:cNvPicPr>
            <a:picLocks noChangeAspect="1"/>
          </p:cNvPicPr>
          <p:nvPr/>
        </p:nvPicPr>
        <p:blipFill>
          <a:blip r:embed="rId2"/>
          <a:stretch>
            <a:fillRect/>
          </a:stretch>
        </p:blipFill>
        <p:spPr>
          <a:xfrm>
            <a:off x="3403590" y="3289719"/>
            <a:ext cx="4202545" cy="2363932"/>
          </a:xfrm>
          <a:prstGeom prst="rect">
            <a:avLst/>
          </a:prstGeom>
        </p:spPr>
      </p:pic>
    </p:spTree>
    <p:extLst>
      <p:ext uri="{BB962C8B-B14F-4D97-AF65-F5344CB8AC3E}">
        <p14:creationId xmlns:p14="http://schemas.microsoft.com/office/powerpoint/2010/main" val="456282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998FA-0BA3-4EE3-9E76-B42A70DFDE15}"/>
              </a:ext>
            </a:extLst>
          </p:cNvPr>
          <p:cNvSpPr>
            <a:spLocks noGrp="1"/>
          </p:cNvSpPr>
          <p:nvPr>
            <p:ph type="title"/>
          </p:nvPr>
        </p:nvSpPr>
        <p:spPr>
          <a:xfrm>
            <a:off x="1066800" y="1545154"/>
            <a:ext cx="10058400" cy="647627"/>
          </a:xfrm>
        </p:spPr>
        <p:txBody>
          <a:bodyPr>
            <a:normAutofit fontScale="90000"/>
          </a:bodyPr>
          <a:lstStyle/>
          <a:p>
            <a:r>
              <a:rPr lang="en-IN" b="1">
                <a:effectLst/>
                <a:latin typeface="Times New Roman" panose="02020603050405020304" pitchFamily="18" charset="0"/>
                <a:ea typeface="Times New Roman" panose="02020603050405020304" pitchFamily="18" charset="0"/>
                <a:cs typeface="Times New Roman" panose="02020603050405020304" pitchFamily="18" charset="0"/>
              </a:rPr>
              <a:t>Frequency (F)</a:t>
            </a:r>
            <a:br>
              <a:rPr lang="en-IN">
                <a:effectLst/>
                <a:latin typeface="Calibri" panose="020F0502020204030204" pitchFamily="34" charset="0"/>
                <a:ea typeface="Calibri" panose="020F0502020204030204" pitchFamily="34" charset="0"/>
                <a:cs typeface="Times New Roman" panose="02020603050405020304" pitchFamily="18" charset="0"/>
              </a:rPr>
            </a:br>
            <a:endParaRPr lang="en-IN"/>
          </a:p>
        </p:txBody>
      </p:sp>
      <p:sp>
        <p:nvSpPr>
          <p:cNvPr id="6" name="TextBox 5">
            <a:extLst>
              <a:ext uri="{FF2B5EF4-FFF2-40B4-BE49-F238E27FC236}">
                <a16:creationId xmlns:a16="http://schemas.microsoft.com/office/drawing/2014/main" id="{65E3FBE5-376A-4164-9AD6-BA7EDF7C09E5}"/>
              </a:ext>
            </a:extLst>
          </p:cNvPr>
          <p:cNvSpPr txBox="1"/>
          <p:nvPr/>
        </p:nvSpPr>
        <p:spPr>
          <a:xfrm>
            <a:off x="1165628" y="1868967"/>
            <a:ext cx="8127228" cy="369332"/>
          </a:xfrm>
          <a:prstGeom prst="rect">
            <a:avLst/>
          </a:prstGeom>
          <a:noFill/>
        </p:spPr>
        <p:txBody>
          <a:bodyPr wrap="square" rtlCol="0">
            <a:spAutoFit/>
          </a:bodyPr>
          <a:lstStyle/>
          <a:p>
            <a:r>
              <a:rPr lang="en-IN" sz="1800">
                <a:effectLst/>
                <a:latin typeface="Times New Roman" panose="02020603050405020304" pitchFamily="18" charset="0"/>
                <a:ea typeface="Times New Roman" panose="02020603050405020304" pitchFamily="18" charset="0"/>
              </a:rPr>
              <a:t>Frequency evaluates how often a customer makes purchases within a specific period</a:t>
            </a:r>
          </a:p>
        </p:txBody>
      </p:sp>
      <p:pic>
        <p:nvPicPr>
          <p:cNvPr id="3" name="Picture 4" descr="Frequent customers in terms of recency frequency and monetary">
            <a:extLst>
              <a:ext uri="{FF2B5EF4-FFF2-40B4-BE49-F238E27FC236}">
                <a16:creationId xmlns:a16="http://schemas.microsoft.com/office/drawing/2014/main" id="{C4094D21-456F-9342-840A-7B82BC1C784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0744" y="2325973"/>
            <a:ext cx="3826868" cy="38268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F1BEEE1-2F14-2317-0D27-6904BA7B5461}"/>
              </a:ext>
            </a:extLst>
          </p:cNvPr>
          <p:cNvPicPr>
            <a:picLocks noChangeAspect="1"/>
          </p:cNvPicPr>
          <p:nvPr/>
        </p:nvPicPr>
        <p:blipFill>
          <a:blip r:embed="rId3"/>
          <a:stretch>
            <a:fillRect/>
          </a:stretch>
        </p:blipFill>
        <p:spPr>
          <a:xfrm>
            <a:off x="6566275" y="2237163"/>
            <a:ext cx="2590836" cy="3995057"/>
          </a:xfrm>
          <a:prstGeom prst="rect">
            <a:avLst/>
          </a:prstGeom>
        </p:spPr>
      </p:pic>
    </p:spTree>
    <p:extLst>
      <p:ext uri="{BB962C8B-B14F-4D97-AF65-F5344CB8AC3E}">
        <p14:creationId xmlns:p14="http://schemas.microsoft.com/office/powerpoint/2010/main" val="3819071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C369D-A4C1-40E0-AF72-ACFE158A4391}"/>
              </a:ext>
            </a:extLst>
          </p:cNvPr>
          <p:cNvSpPr>
            <a:spLocks noGrp="1"/>
          </p:cNvSpPr>
          <p:nvPr>
            <p:ph type="title"/>
          </p:nvPr>
        </p:nvSpPr>
        <p:spPr>
          <a:xfrm>
            <a:off x="1097280" y="857295"/>
            <a:ext cx="10058400" cy="1450757"/>
          </a:xfrm>
        </p:spPr>
        <p:txBody>
          <a:bodyPr/>
          <a:lstStyle/>
          <a:p>
            <a:r>
              <a:rPr lang="en-IN" b="1">
                <a:effectLst/>
                <a:latin typeface="Times New Roman" panose="02020603050405020304" pitchFamily="18" charset="0"/>
                <a:ea typeface="Times New Roman" panose="02020603050405020304" pitchFamily="18" charset="0"/>
                <a:cs typeface="Times New Roman" panose="02020603050405020304" pitchFamily="18" charset="0"/>
              </a:rPr>
              <a:t>Monetary (M)</a:t>
            </a:r>
            <a:br>
              <a:rPr lang="en-IN" sz="1800">
                <a:effectLst/>
                <a:latin typeface="Calibri" panose="020F0502020204030204" pitchFamily="34" charset="0"/>
                <a:ea typeface="Calibri" panose="020F0502020204030204" pitchFamily="34" charset="0"/>
                <a:cs typeface="Times New Roman" panose="02020603050405020304" pitchFamily="18" charset="0"/>
              </a:rPr>
            </a:br>
            <a:endParaRPr lang="en-IN"/>
          </a:p>
        </p:txBody>
      </p:sp>
      <p:sp>
        <p:nvSpPr>
          <p:cNvPr id="3" name="Content Placeholder 2">
            <a:extLst>
              <a:ext uri="{FF2B5EF4-FFF2-40B4-BE49-F238E27FC236}">
                <a16:creationId xmlns:a16="http://schemas.microsoft.com/office/drawing/2014/main" id="{907FD08A-F64B-4044-B253-AD6FED0EB444}"/>
              </a:ext>
            </a:extLst>
          </p:cNvPr>
          <p:cNvSpPr>
            <a:spLocks noGrp="1"/>
          </p:cNvSpPr>
          <p:nvPr>
            <p:ph idx="1"/>
          </p:nvPr>
        </p:nvSpPr>
        <p:spPr/>
        <p:txBody>
          <a:bodyPr/>
          <a:lstStyle/>
          <a:p>
            <a:r>
              <a:rPr lang="en-IN" sz="1800">
                <a:effectLst/>
                <a:latin typeface="Times New Roman" panose="02020603050405020304" pitchFamily="18" charset="0"/>
                <a:ea typeface="Times New Roman" panose="02020603050405020304" pitchFamily="18" charset="0"/>
              </a:rPr>
              <a:t>The monetary dimension reflects customer spending levels, showing whether a customer is valuable due to high spending, even if they buy infrequently</a:t>
            </a:r>
            <a:endParaRPr lang="en-IN">
              <a:latin typeface="Times New Roman" panose="02020603050405020304" pitchFamily="18" charset="0"/>
              <a:cs typeface="Times New Roman" panose="02020603050405020304" pitchFamily="18" charset="0"/>
            </a:endParaRPr>
          </a:p>
        </p:txBody>
      </p:sp>
      <p:pic>
        <p:nvPicPr>
          <p:cNvPr id="5" name="Picture 2" descr="Frequent customers in terms of recency frequency and monetary">
            <a:extLst>
              <a:ext uri="{FF2B5EF4-FFF2-40B4-BE49-F238E27FC236}">
                <a16:creationId xmlns:a16="http://schemas.microsoft.com/office/drawing/2014/main" id="{752835FA-A3EC-4130-29C7-8788C1E084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3213" y="2403469"/>
            <a:ext cx="3469059" cy="34690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eonardo Dicaprio- Wolf of Wall Street Jordan Belfort Capitalism Money Pop  Art Print Film Home Decor Wall Art Poster (11x17 inches) (11x17)">
            <a:extLst>
              <a:ext uri="{FF2B5EF4-FFF2-40B4-BE49-F238E27FC236}">
                <a16:creationId xmlns:a16="http://schemas.microsoft.com/office/drawing/2014/main" id="{FC603E65-FB3C-374B-EB58-EB16139FA637}"/>
              </a:ext>
            </a:extLst>
          </p:cNvPr>
          <p:cNvPicPr>
            <a:picLocks noChangeAspect="1"/>
          </p:cNvPicPr>
          <p:nvPr/>
        </p:nvPicPr>
        <p:blipFill>
          <a:blip r:embed="rId3"/>
          <a:stretch>
            <a:fillRect/>
          </a:stretch>
        </p:blipFill>
        <p:spPr>
          <a:xfrm>
            <a:off x="5900058" y="2444245"/>
            <a:ext cx="5431970" cy="3428195"/>
          </a:xfrm>
          <a:prstGeom prst="rect">
            <a:avLst/>
          </a:prstGeom>
        </p:spPr>
      </p:pic>
    </p:spTree>
    <p:extLst>
      <p:ext uri="{BB962C8B-B14F-4D97-AF65-F5344CB8AC3E}">
        <p14:creationId xmlns:p14="http://schemas.microsoft.com/office/powerpoint/2010/main" val="3282247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utput image">
            <a:extLst>
              <a:ext uri="{FF2B5EF4-FFF2-40B4-BE49-F238E27FC236}">
                <a16:creationId xmlns:a16="http://schemas.microsoft.com/office/drawing/2014/main" id="{C572E9C8-6C64-45C5-8A3E-AC3F276099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4184" r="3" b="8907"/>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1039" name="Straight Connector 1038">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138E74D-A4CF-43E4-8942-B9BCFD67714A}"/>
              </a:ext>
            </a:extLst>
          </p:cNvPr>
          <p:cNvSpPr txBox="1"/>
          <p:nvPr/>
        </p:nvSpPr>
        <p:spPr>
          <a:xfrm>
            <a:off x="7859485" y="2198913"/>
            <a:ext cx="3690257" cy="3755565"/>
          </a:xfrm>
          <a:prstGeom prst="rect">
            <a:avLst/>
          </a:prstGeom>
        </p:spPr>
        <p:txBody>
          <a:bodyPr vert="horz" lIns="0" tIns="45720" rIns="0" bIns="45720" rtlCol="0" anchor="t">
            <a:normAutofit/>
          </a:bodyPr>
          <a:lstStyle/>
          <a:p>
            <a:pPr defTabSz="914400">
              <a:lnSpc>
                <a:spcPct val="90000"/>
              </a:lnSpc>
              <a:spcAft>
                <a:spcPts val="600"/>
              </a:spcAft>
              <a:buClr>
                <a:schemeClr val="accent1"/>
              </a:buClr>
              <a:buFont typeface="Calibri" panose="020F0502020204030204" pitchFamily="34" charset="0"/>
            </a:pPr>
            <a:r>
              <a:rPr lang="en-US" sz="2000">
                <a:solidFill>
                  <a:schemeClr val="tx1">
                    <a:lumMod val="75000"/>
                    <a:lumOff val="25000"/>
                  </a:schemeClr>
                </a:solidFill>
                <a:latin typeface="Times New Roman"/>
                <a:cs typeface="Times New Roman"/>
              </a:rPr>
              <a:t>Here L – Low ,M – Medium, H – High</a:t>
            </a:r>
          </a:p>
          <a:p>
            <a:pPr defTabSz="914400">
              <a:lnSpc>
                <a:spcPct val="90000"/>
              </a:lnSpc>
              <a:spcAft>
                <a:spcPts val="600"/>
              </a:spcAft>
              <a:buClr>
                <a:schemeClr val="accent1"/>
              </a:buClr>
              <a:buFont typeface="Calibri" panose="020F0502020204030204" pitchFamily="34" charset="0"/>
            </a:pPr>
            <a:endParaRPr lang="en-US" sz="2000">
              <a:solidFill>
                <a:schemeClr val="tx1">
                  <a:lumMod val="75000"/>
                  <a:lumOff val="25000"/>
                </a:schemeClr>
              </a:solidFill>
              <a:latin typeface="Times New Roman"/>
              <a:cs typeface="Times New Roman"/>
            </a:endParaRPr>
          </a:p>
          <a:p>
            <a:pPr defTabSz="914400">
              <a:lnSpc>
                <a:spcPct val="90000"/>
              </a:lnSpc>
              <a:spcAft>
                <a:spcPts val="600"/>
              </a:spcAft>
              <a:buClr>
                <a:schemeClr val="accent1"/>
              </a:buClr>
              <a:buFont typeface="Calibri" panose="020F0502020204030204" pitchFamily="34" charset="0"/>
            </a:pPr>
            <a:r>
              <a:rPr lang="en-US" sz="2000">
                <a:solidFill>
                  <a:schemeClr val="tx1">
                    <a:lumMod val="75000"/>
                    <a:lumOff val="25000"/>
                  </a:schemeClr>
                </a:solidFill>
                <a:latin typeface="Times New Roman"/>
                <a:cs typeface="Times New Roman"/>
              </a:rPr>
              <a:t>Shorthand</a:t>
            </a:r>
          </a:p>
          <a:p>
            <a:pPr defTabSz="914400">
              <a:lnSpc>
                <a:spcPct val="90000"/>
              </a:lnSpc>
              <a:spcAft>
                <a:spcPts val="600"/>
              </a:spcAft>
              <a:buClr>
                <a:schemeClr val="accent1"/>
              </a:buClr>
              <a:buFont typeface="Calibri" panose="020F0502020204030204" pitchFamily="34" charset="0"/>
            </a:pPr>
            <a:r>
              <a:rPr lang="en-US" sz="2000">
                <a:solidFill>
                  <a:schemeClr val="tx1">
                    <a:lumMod val="75000"/>
                    <a:lumOff val="25000"/>
                  </a:schemeClr>
                </a:solidFill>
                <a:latin typeface="Times New Roman"/>
                <a:cs typeface="Times New Roman"/>
              </a:rPr>
              <a:t>LLL – A</a:t>
            </a:r>
          </a:p>
          <a:p>
            <a:pPr defTabSz="914400">
              <a:lnSpc>
                <a:spcPct val="90000"/>
              </a:lnSpc>
              <a:spcAft>
                <a:spcPts val="600"/>
              </a:spcAft>
              <a:buClr>
                <a:schemeClr val="accent1"/>
              </a:buClr>
              <a:buFont typeface="Calibri" panose="020F0502020204030204" pitchFamily="34" charset="0"/>
            </a:pPr>
            <a:r>
              <a:rPr lang="en-US" sz="2000">
                <a:solidFill>
                  <a:schemeClr val="tx1">
                    <a:lumMod val="75000"/>
                    <a:lumOff val="25000"/>
                  </a:schemeClr>
                </a:solidFill>
                <a:latin typeface="Times New Roman"/>
                <a:cs typeface="Times New Roman"/>
              </a:rPr>
              <a:t>LLM – B</a:t>
            </a:r>
          </a:p>
          <a:p>
            <a:pPr defTabSz="914400">
              <a:lnSpc>
                <a:spcPct val="90000"/>
              </a:lnSpc>
              <a:spcAft>
                <a:spcPts val="600"/>
              </a:spcAft>
              <a:buClr>
                <a:schemeClr val="accent1"/>
              </a:buClr>
              <a:buFont typeface="Calibri" panose="020F0502020204030204" pitchFamily="34" charset="0"/>
            </a:pPr>
            <a:r>
              <a:rPr lang="en-US" sz="2000">
                <a:solidFill>
                  <a:schemeClr val="tx1">
                    <a:lumMod val="75000"/>
                    <a:lumOff val="25000"/>
                  </a:schemeClr>
                </a:solidFill>
                <a:latin typeface="Times New Roman"/>
                <a:cs typeface="Times New Roman"/>
              </a:rPr>
              <a:t>… </a:t>
            </a:r>
          </a:p>
          <a:p>
            <a:pPr defTabSz="914400">
              <a:lnSpc>
                <a:spcPct val="90000"/>
              </a:lnSpc>
              <a:spcAft>
                <a:spcPts val="600"/>
              </a:spcAft>
              <a:buClr>
                <a:schemeClr val="accent1"/>
              </a:buClr>
              <a:buFont typeface="Calibri" panose="020F0502020204030204" pitchFamily="34" charset="0"/>
            </a:pPr>
            <a:r>
              <a:rPr lang="en-US" sz="2000">
                <a:solidFill>
                  <a:schemeClr val="tx1">
                    <a:lumMod val="75000"/>
                    <a:lumOff val="25000"/>
                  </a:schemeClr>
                </a:solidFill>
                <a:latin typeface="Times New Roman"/>
                <a:cs typeface="Times New Roman"/>
              </a:rPr>
              <a:t>… </a:t>
            </a:r>
          </a:p>
          <a:p>
            <a:pPr defTabSz="914400">
              <a:lnSpc>
                <a:spcPct val="90000"/>
              </a:lnSpc>
              <a:spcAft>
                <a:spcPts val="600"/>
              </a:spcAft>
              <a:buClr>
                <a:schemeClr val="accent1"/>
              </a:buClr>
              <a:buFont typeface="Calibri" panose="020F0502020204030204" pitchFamily="34" charset="0"/>
            </a:pPr>
            <a:r>
              <a:rPr lang="en-US" sz="2000">
                <a:solidFill>
                  <a:schemeClr val="tx1">
                    <a:lumMod val="75000"/>
                    <a:lumOff val="25000"/>
                  </a:schemeClr>
                </a:solidFill>
                <a:latin typeface="Times New Roman"/>
                <a:cs typeface="Times New Roman"/>
              </a:rPr>
              <a:t>HHH – Z</a:t>
            </a:r>
          </a:p>
        </p:txBody>
      </p:sp>
      <p:sp>
        <p:nvSpPr>
          <p:cNvPr id="1040" name="Rectangle 1039">
            <a:extLst>
              <a:ext uri="{FF2B5EF4-FFF2-40B4-BE49-F238E27FC236}">
                <a16:creationId xmlns:a16="http://schemas.microsoft.com/office/drawing/2014/main" id="{6329CBCE-21AE-419D-AC1F-8ACF510A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7" name="Rectangle 1036">
            <a:extLst>
              <a:ext uri="{FF2B5EF4-FFF2-40B4-BE49-F238E27FC236}">
                <a16:creationId xmlns:a16="http://schemas.microsoft.com/office/drawing/2014/main" id="{FF2DA012-1414-493D-888F-5D99D0BDA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a:extLst>
              <a:ext uri="{FF2B5EF4-FFF2-40B4-BE49-F238E27FC236}">
                <a16:creationId xmlns:a16="http://schemas.microsoft.com/office/drawing/2014/main" id="{0F4398F7-51B5-7366-9BF3-0C4AB028D2E6}"/>
              </a:ext>
            </a:extLst>
          </p:cNvPr>
          <p:cNvSpPr txBox="1"/>
          <p:nvPr/>
        </p:nvSpPr>
        <p:spPr>
          <a:xfrm rot="16200000">
            <a:off x="-21503" y="3244334"/>
            <a:ext cx="1109919" cy="369332"/>
          </a:xfrm>
          <a:prstGeom prst="rect">
            <a:avLst/>
          </a:prstGeom>
          <a:noFill/>
        </p:spPr>
        <p:txBody>
          <a:bodyPr wrap="none" rtlCol="0">
            <a:spAutoFit/>
          </a:bodyPr>
          <a:lstStyle/>
          <a:p>
            <a:r>
              <a:rPr lang="en-US"/>
              <a:t>Monetary</a:t>
            </a:r>
          </a:p>
        </p:txBody>
      </p:sp>
    </p:spTree>
    <p:extLst>
      <p:ext uri="{BB962C8B-B14F-4D97-AF65-F5344CB8AC3E}">
        <p14:creationId xmlns:p14="http://schemas.microsoft.com/office/powerpoint/2010/main" val="135283712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Application>Microsoft Office PowerPoint</Application>
  <PresentationFormat>Widescreen</PresentationFormat>
  <Slides>18</Slides>
  <Notes>1</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Retrospect</vt:lpstr>
      <vt:lpstr>RFM</vt:lpstr>
      <vt:lpstr>Customer Dimension</vt:lpstr>
      <vt:lpstr>Aggregated Facts as Attributes </vt:lpstr>
      <vt:lpstr>Aggregated Facts as Attributes </vt:lpstr>
      <vt:lpstr>RFM Analysis</vt:lpstr>
      <vt:lpstr>Recency (R)</vt:lpstr>
      <vt:lpstr>Frequency (F) </vt:lpstr>
      <vt:lpstr>Monetary (M) </vt:lpstr>
      <vt:lpstr>PowerPoint Presentation</vt:lpstr>
      <vt:lpstr>RFM Trajectory</vt:lpstr>
      <vt:lpstr>RFM Trajectory</vt:lpstr>
      <vt:lpstr>QUIZ</vt:lpstr>
      <vt:lpstr>Introduction to customer-centric dates</vt:lpstr>
      <vt:lpstr>The Challenge of Wide Customer Dimension Tables </vt:lpstr>
      <vt:lpstr>PowerPoint Presentation</vt:lpstr>
      <vt:lpstr>Date Outrigger </vt:lpstr>
      <vt:lpstr>QUIZ</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Chapter-8 CRM</dc:title>
  <dc:creator>Krishnamurthy, Ganesh Swaminathan</dc:creator>
  <cp:revision>2</cp:revision>
  <dcterms:created xsi:type="dcterms:W3CDTF">2024-11-04T04:45:01Z</dcterms:created>
  <dcterms:modified xsi:type="dcterms:W3CDTF">2024-11-15T02:26:53Z</dcterms:modified>
</cp:coreProperties>
</file>